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2"/>
    <p:sldMasterId id="2147483699" r:id="rId3"/>
  </p:sldMasterIdLst>
  <p:notesMasterIdLst>
    <p:notesMasterId r:id="rId64"/>
  </p:notesMasterIdLst>
  <p:handoutMasterIdLst>
    <p:handoutMasterId r:id="rId65"/>
  </p:handoutMasterIdLst>
  <p:sldIdLst>
    <p:sldId id="304" r:id="rId4"/>
    <p:sldId id="310" r:id="rId5"/>
    <p:sldId id="337" r:id="rId6"/>
    <p:sldId id="314" r:id="rId7"/>
    <p:sldId id="322" r:id="rId8"/>
    <p:sldId id="323" r:id="rId9"/>
    <p:sldId id="338" r:id="rId10"/>
    <p:sldId id="345" r:id="rId11"/>
    <p:sldId id="324" r:id="rId12"/>
    <p:sldId id="325" r:id="rId13"/>
    <p:sldId id="327" r:id="rId14"/>
    <p:sldId id="326" r:id="rId15"/>
    <p:sldId id="328" r:id="rId16"/>
    <p:sldId id="329" r:id="rId17"/>
    <p:sldId id="346" r:id="rId18"/>
    <p:sldId id="344" r:id="rId19"/>
    <p:sldId id="316" r:id="rId20"/>
    <p:sldId id="317" r:id="rId21"/>
    <p:sldId id="330" r:id="rId22"/>
    <p:sldId id="331" r:id="rId23"/>
    <p:sldId id="332" r:id="rId24"/>
    <p:sldId id="336" r:id="rId25"/>
    <p:sldId id="335" r:id="rId26"/>
    <p:sldId id="333" r:id="rId27"/>
    <p:sldId id="315" r:id="rId28"/>
    <p:sldId id="334" r:id="rId29"/>
    <p:sldId id="339" r:id="rId30"/>
    <p:sldId id="349" r:id="rId31"/>
    <p:sldId id="351" r:id="rId32"/>
    <p:sldId id="353" r:id="rId33"/>
    <p:sldId id="367" r:id="rId34"/>
    <p:sldId id="354" r:id="rId35"/>
    <p:sldId id="355" r:id="rId36"/>
    <p:sldId id="365" r:id="rId37"/>
    <p:sldId id="359" r:id="rId38"/>
    <p:sldId id="360" r:id="rId39"/>
    <p:sldId id="361" r:id="rId40"/>
    <p:sldId id="362" r:id="rId41"/>
    <p:sldId id="363" r:id="rId42"/>
    <p:sldId id="356" r:id="rId43"/>
    <p:sldId id="357" r:id="rId44"/>
    <p:sldId id="340" r:id="rId45"/>
    <p:sldId id="369" r:id="rId46"/>
    <p:sldId id="368" r:id="rId47"/>
    <p:sldId id="370" r:id="rId48"/>
    <p:sldId id="374" r:id="rId49"/>
    <p:sldId id="375" r:id="rId50"/>
    <p:sldId id="372" r:id="rId51"/>
    <p:sldId id="379" r:id="rId52"/>
    <p:sldId id="376" r:id="rId53"/>
    <p:sldId id="381" r:id="rId54"/>
    <p:sldId id="377" r:id="rId55"/>
    <p:sldId id="378" r:id="rId56"/>
    <p:sldId id="382" r:id="rId57"/>
    <p:sldId id="342" r:id="rId58"/>
    <p:sldId id="318" r:id="rId59"/>
    <p:sldId id="319" r:id="rId60"/>
    <p:sldId id="383" r:id="rId61"/>
    <p:sldId id="385" r:id="rId62"/>
    <p:sldId id="384" r:id="rId63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696B"/>
    <a:srgbClr val="63BE7B"/>
    <a:srgbClr val="FFEB84"/>
    <a:srgbClr val="B24324"/>
    <a:srgbClr val="F2A047"/>
    <a:srgbClr val="E88200"/>
    <a:srgbClr val="009976"/>
    <a:srgbClr val="0097DA"/>
    <a:srgbClr val="8C1515"/>
    <a:srgbClr val="D6DD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58"/>
    <p:restoredTop sz="94679"/>
  </p:normalViewPr>
  <p:slideViewPr>
    <p:cSldViewPr snapToGrid="0" snapToObjects="1">
      <p:cViewPr>
        <p:scale>
          <a:sx n="80" d="100"/>
          <a:sy n="80" d="100"/>
        </p:scale>
        <p:origin x="384" y="8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3" Type="http://schemas.openxmlformats.org/officeDocument/2006/relationships/slide" Target="slides/slide60.xml"/><Relationship Id="rId64" Type="http://schemas.openxmlformats.org/officeDocument/2006/relationships/notesMaster" Target="notesMasters/notesMaster1.xml"/><Relationship Id="rId65" Type="http://schemas.openxmlformats.org/officeDocument/2006/relationships/handoutMaster" Target="handoutMasters/handoutMaster1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0" dirty="0" smtClean="0">
                <a:latin typeface="Arial" charset="0"/>
                <a:ea typeface="Arial" charset="0"/>
                <a:cs typeface="Arial" charset="0"/>
              </a:rPr>
              <a:t>Classification</a:t>
            </a:r>
            <a:r>
              <a:rPr lang="en-US" b="0" baseline="0" dirty="0" smtClean="0">
                <a:latin typeface="Arial" charset="0"/>
                <a:ea typeface="Arial" charset="0"/>
                <a:cs typeface="Arial" charset="0"/>
              </a:rPr>
              <a:t> Accuracy for each Material</a:t>
            </a:r>
            <a:endParaRPr lang="en-US" b="0" dirty="0">
              <a:latin typeface="Arial" charset="0"/>
              <a:ea typeface="Arial" charset="0"/>
              <a:cs typeface="Arial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Linear</c:v>
                </c:pt>
              </c:strCache>
            </c:strRef>
          </c:tx>
          <c:spPr>
            <a:solidFill>
              <a:srgbClr val="E88200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1018 Mild Steel</c:v>
                </c:pt>
                <c:pt idx="1">
                  <c:v>A36 Mild Steel</c:v>
                </c:pt>
                <c:pt idx="2">
                  <c:v>Stainless Steel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0.21</c:v>
                </c:pt>
                <c:pt idx="1">
                  <c:v>0.21</c:v>
                </c:pt>
                <c:pt idx="2">
                  <c:v>0.3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Quadratic</c:v>
                </c:pt>
              </c:strCache>
            </c:strRef>
          </c:tx>
          <c:spPr>
            <a:solidFill>
              <a:srgbClr val="009976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1018 Mild Steel</c:v>
                </c:pt>
                <c:pt idx="1">
                  <c:v>A36 Mild Steel</c:v>
                </c:pt>
                <c:pt idx="2">
                  <c:v>Stainless Steel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0.73</c:v>
                </c:pt>
                <c:pt idx="1">
                  <c:v>0.67</c:v>
                </c:pt>
                <c:pt idx="2">
                  <c:v>0.78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Gaussian</c:v>
                </c:pt>
              </c:strCache>
            </c:strRef>
          </c:tx>
          <c:spPr>
            <a:solidFill>
              <a:srgbClr val="0097DA"/>
            </a:solidFill>
            <a:ln>
              <a:solidFill>
                <a:schemeClr val="bg1">
                  <a:lumMod val="50000"/>
                </a:schemeClr>
              </a:solidFill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1018 Mild Steel</c:v>
                </c:pt>
                <c:pt idx="1">
                  <c:v>A36 Mild Steel</c:v>
                </c:pt>
                <c:pt idx="2">
                  <c:v>Stainless Steel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0.81</c:v>
                </c:pt>
                <c:pt idx="1">
                  <c:v>0.72</c:v>
                </c:pt>
                <c:pt idx="2">
                  <c:v>0.81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2052149968"/>
        <c:axId val="-2052608816"/>
      </c:barChart>
      <c:catAx>
        <c:axId val="-20521499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52608816"/>
        <c:crosses val="autoZero"/>
        <c:auto val="1"/>
        <c:lblAlgn val="ctr"/>
        <c:lblOffset val="100"/>
        <c:noMultiLvlLbl val="0"/>
      </c:catAx>
      <c:valAx>
        <c:axId val="-2052608816"/>
        <c:scaling>
          <c:orientation val="minMax"/>
          <c:max val="1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52149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6B408E95-8F5D-BC49-8E09-C220B4E1A75C}" type="datetimeFigureOut">
              <a:rPr lang="en-US" altLang="en-US"/>
              <a:pPr/>
              <a:t>4/25/16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F402194F-9FC2-B24E-AE25-1013940418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0258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A9474E4A-0167-1E44-9F44-1B338582AFB0}" type="datetimeFigureOut">
              <a:rPr lang="en-US" altLang="en-US"/>
              <a:pPr/>
              <a:t>4/25/16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812ACC4E-2C80-D746-8F06-8CF305C76C7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59543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Relationship Id="rId3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410325"/>
            <a:ext cx="9155113" cy="457200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/>
            </a:endParaRPr>
          </a:p>
        </p:txBody>
      </p:sp>
      <p:pic>
        <p:nvPicPr>
          <p:cNvPr id="6" name="Picture 14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663" y="6510338"/>
            <a:ext cx="1819275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397166"/>
            <a:ext cx="8229600" cy="824631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4798696"/>
            <a:ext cx="6059488" cy="27432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3221797"/>
            <a:ext cx="8229600" cy="6158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296020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8" y="1211580"/>
            <a:ext cx="7700963" cy="5012056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768115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/>
          <p:cNvSpPr txBox="1">
            <a:spLocks/>
          </p:cNvSpPr>
          <p:nvPr/>
        </p:nvSpPr>
        <p:spPr>
          <a:xfrm>
            <a:off x="60325" y="11113"/>
            <a:ext cx="457200" cy="6096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9pPr>
          </a:lstStyle>
          <a:p>
            <a:pPr algn="ctr" eaLnBrk="1" hangingPunct="1"/>
            <a:fld id="{2DCE287D-1398-8442-A085-44FA70858D53}" type="slidenum">
              <a:rPr lang="en-US" altLang="en-US" sz="1000">
                <a:solidFill>
                  <a:srgbClr val="7F7F7F"/>
                </a:solidFill>
                <a:latin typeface="Arial" charset="0"/>
              </a:rPr>
              <a:pPr algn="ctr" eaLnBrk="1" hangingPunct="1"/>
              <a:t>‹#›</a:t>
            </a:fld>
            <a:endParaRPr lang="en-US" altLang="en-US" sz="1000">
              <a:solidFill>
                <a:srgbClr val="7F7F7F"/>
              </a:solidFill>
              <a:latin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8" y="1211580"/>
            <a:ext cx="3787775" cy="50120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1211580"/>
            <a:ext cx="3779838" cy="50120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06811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1211581"/>
            <a:ext cx="7707862" cy="2422143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8" y="3788418"/>
            <a:ext cx="7707313" cy="2422143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425681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8" y="1211580"/>
            <a:ext cx="3787775" cy="50120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1211582"/>
            <a:ext cx="3779838" cy="243078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3783329"/>
            <a:ext cx="3779838" cy="24403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308116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8" y="1211582"/>
            <a:ext cx="3787775" cy="243078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8" y="3787484"/>
            <a:ext cx="3781425" cy="243615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1211582"/>
            <a:ext cx="3779838" cy="243078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3787484"/>
            <a:ext cx="3779838" cy="243615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191668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410325"/>
            <a:ext cx="9155113" cy="457200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/>
            </a:endParaRPr>
          </a:p>
        </p:txBody>
      </p:sp>
      <p:pic>
        <p:nvPicPr>
          <p:cNvPr id="6" name="Picture 14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5" y="6510338"/>
            <a:ext cx="1817688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8" y="2051687"/>
            <a:ext cx="2954337" cy="123444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8" y="3429000"/>
            <a:ext cx="2954337" cy="124396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2046816"/>
            <a:ext cx="1951038" cy="2601384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buNone/>
              <a:defRPr sz="1200"/>
            </a:lvl1pPr>
          </a:lstStyle>
          <a:p>
            <a:pPr lvl="0"/>
            <a:r>
              <a:rPr lang="en-AU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1980822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8" y="1211580"/>
            <a:ext cx="7700963" cy="5012056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139026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/>
          <p:cNvSpPr txBox="1">
            <a:spLocks/>
          </p:cNvSpPr>
          <p:nvPr/>
        </p:nvSpPr>
        <p:spPr>
          <a:xfrm>
            <a:off x="60325" y="11113"/>
            <a:ext cx="457200" cy="6096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9pPr>
          </a:lstStyle>
          <a:p>
            <a:pPr algn="ctr" eaLnBrk="1" hangingPunct="1"/>
            <a:fld id="{7DB0A953-6452-3F41-BE33-067351E0D7A0}" type="slidenum">
              <a:rPr lang="en-US" altLang="en-US" sz="1000">
                <a:solidFill>
                  <a:srgbClr val="7F7F7F"/>
                </a:solidFill>
                <a:latin typeface="Arial" charset="0"/>
              </a:rPr>
              <a:pPr algn="ctr" eaLnBrk="1" hangingPunct="1"/>
              <a:t>‹#›</a:t>
            </a:fld>
            <a:endParaRPr lang="en-US" altLang="en-US" sz="1000">
              <a:solidFill>
                <a:srgbClr val="7F7F7F"/>
              </a:solidFill>
              <a:latin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8" y="1211580"/>
            <a:ext cx="3787775" cy="5012056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1211580"/>
            <a:ext cx="3779838" cy="5012056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01961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1211581"/>
            <a:ext cx="7707862" cy="2422143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8" y="3788418"/>
            <a:ext cx="7707313" cy="2422143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2700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8" y="1211580"/>
            <a:ext cx="3787775" cy="5012056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1211582"/>
            <a:ext cx="3779838" cy="243078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3783329"/>
            <a:ext cx="3779838" cy="2440307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43063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8" y="1211582"/>
            <a:ext cx="3787775" cy="243078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8" y="3787484"/>
            <a:ext cx="3781425" cy="2436152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1211582"/>
            <a:ext cx="3779838" cy="243078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3787484"/>
            <a:ext cx="3779838" cy="2436152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229386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SUSig_Whi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6415088"/>
            <a:ext cx="2046288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6410325"/>
            <a:ext cx="9155113" cy="457200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/>
            </a:endParaRPr>
          </a:p>
        </p:txBody>
      </p:sp>
      <p:pic>
        <p:nvPicPr>
          <p:cNvPr id="7" name="Picture 11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5" y="6510338"/>
            <a:ext cx="1817688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03850"/>
            <a:ext cx="8229600" cy="824631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4798696"/>
            <a:ext cx="6059488" cy="27432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3228481"/>
            <a:ext cx="8229600" cy="6158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452492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410325"/>
            <a:ext cx="9155113" cy="457200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/>
            </a:endParaRPr>
          </a:p>
        </p:txBody>
      </p:sp>
      <p:pic>
        <p:nvPicPr>
          <p:cNvPr id="7" name="Picture 10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5" y="6510338"/>
            <a:ext cx="1817688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8" y="2051687"/>
            <a:ext cx="2954337" cy="123444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8" y="3429000"/>
            <a:ext cx="2954337" cy="124396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2046816"/>
            <a:ext cx="1951038" cy="2601384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defRPr lang="en-US" sz="1200" dirty="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7048846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theme" Target="../theme/theme2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"/>
          <p:cNvSpPr>
            <a:spLocks noGrp="1"/>
          </p:cNvSpPr>
          <p:nvPr>
            <p:ph type="title"/>
          </p:nvPr>
        </p:nvSpPr>
        <p:spPr bwMode="auto">
          <a:xfrm>
            <a:off x="949325" y="479425"/>
            <a:ext cx="7707313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 smtClean="0"/>
              <a:t>Click to edit Master title style</a:t>
            </a:r>
            <a:endParaRPr lang="en-US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49325" y="1204913"/>
            <a:ext cx="7707313" cy="50180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9538" y="6415088"/>
            <a:ext cx="846137" cy="3635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charset="0"/>
              </a:defRPr>
            </a:lvl1pPr>
          </a:lstStyle>
          <a:p>
            <a:fld id="{F49A81AC-5550-6B42-B0B6-387DEE5A804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457200" cy="6867525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/>
            </a:endParaRPr>
          </a:p>
        </p:txBody>
      </p:sp>
      <p:pic>
        <p:nvPicPr>
          <p:cNvPr id="1030" name="Picture 10" title="Stanford University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888" y="6475413"/>
            <a:ext cx="1817687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  <p:sldLayoutId id="2147484065" r:id="rId7"/>
  </p:sldLayoutIdLst>
  <p:transition spd="slow"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charset="2"/>
        <a:defRPr kern="1200" spc="2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288925" indent="-2889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charset="2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569913" indent="-2254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charset="0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914400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258888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Source Sans Pro" charset="0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2"/>
          <p:cNvSpPr>
            <a:spLocks noGrp="1"/>
          </p:cNvSpPr>
          <p:nvPr>
            <p:ph type="title"/>
          </p:nvPr>
        </p:nvSpPr>
        <p:spPr bwMode="auto">
          <a:xfrm>
            <a:off x="949325" y="479425"/>
            <a:ext cx="7707313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49325" y="1204913"/>
            <a:ext cx="7707313" cy="50180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9538" y="6415088"/>
            <a:ext cx="846137" cy="3635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charset="0"/>
              </a:defRPr>
            </a:lvl1pPr>
          </a:lstStyle>
          <a:p>
            <a:fld id="{F91FC1F4-668F-964B-9CE3-69B3DB21F88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Rectangle 6"/>
          <p:cNvSpPr/>
          <p:nvPr/>
        </p:nvSpPr>
        <p:spPr>
          <a:xfrm>
            <a:off x="-11113" y="0"/>
            <a:ext cx="9155113" cy="457200"/>
          </a:xfrm>
          <a:prstGeom prst="rect">
            <a:avLst/>
          </a:prstGeom>
          <a:solidFill>
            <a:schemeClr val="bg2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8C1515"/>
              </a:solidFill>
              <a:latin typeface="Arial"/>
            </a:endParaRPr>
          </a:p>
        </p:txBody>
      </p:sp>
      <p:pic>
        <p:nvPicPr>
          <p:cNvPr id="5126" name="Picture 10" title="Stanford University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888" y="6475413"/>
            <a:ext cx="1817687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4070" r:id="rId5"/>
    <p:sldLayoutId id="2147484071" r:id="rId6"/>
    <p:sldLayoutId id="2147484072" r:id="rId7"/>
  </p:sldLayoutIdLst>
  <p:transition spd="slow"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kern="1200" cap="small" spc="2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288925" indent="-2889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charset="2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569913" indent="-2254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charset="0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914400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Arial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258888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Source Sans Pro" charset="0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7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4" Type="http://schemas.openxmlformats.org/officeDocument/2006/relationships/image" Target="../media/image47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g"/><Relationship Id="rId3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45.jpg"/><Relationship Id="rId7" Type="http://schemas.openxmlformats.org/officeDocument/2006/relationships/image" Target="../media/image46.jpg"/><Relationship Id="rId8" Type="http://schemas.openxmlformats.org/officeDocument/2006/relationships/image" Target="../media/image47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4" Type="http://schemas.openxmlformats.org/officeDocument/2006/relationships/image" Target="../media/image47.jp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4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0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4" Type="http://schemas.openxmlformats.org/officeDocument/2006/relationships/image" Target="../media/image64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2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4" Type="http://schemas.openxmlformats.org/officeDocument/2006/relationships/image" Target="../media/image67.jpeg"/><Relationship Id="rId5" Type="http://schemas.openxmlformats.org/officeDocument/2006/relationships/image" Target="../media/image68.jpg"/><Relationship Id="rId6" Type="http://schemas.openxmlformats.org/officeDocument/2006/relationships/image" Target="../media/image69.jpg"/><Relationship Id="rId7" Type="http://schemas.openxmlformats.org/officeDocument/2006/relationships/image" Target="../media/image70.jpg"/><Relationship Id="rId8" Type="http://schemas.openxmlformats.org/officeDocument/2006/relationships/image" Target="../media/image71.jpg"/><Relationship Id="rId9" Type="http://schemas.openxmlformats.org/officeDocument/2006/relationships/image" Target="../media/image72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5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NULL"/><Relationship Id="rId3" Type="http://schemas.openxmlformats.org/officeDocument/2006/relationships/image" Target="NUL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59.png"/><Relationship Id="rId7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4" Type="http://schemas.openxmlformats.org/officeDocument/2006/relationships/image" Target="../media/image68.jpg"/><Relationship Id="rId5" Type="http://schemas.openxmlformats.org/officeDocument/2006/relationships/image" Target="../media/image69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80.tiff"/><Relationship Id="rId5" Type="http://schemas.openxmlformats.org/officeDocument/2006/relationships/image" Target="../media/image81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/>
          <p:cNvSpPr>
            <a:spLocks noGrp="1"/>
          </p:cNvSpPr>
          <p:nvPr>
            <p:ph type="ctrTitle"/>
          </p:nvPr>
        </p:nvSpPr>
        <p:spPr>
          <a:xfrm>
            <a:off x="457200" y="2254250"/>
            <a:ext cx="8229600" cy="823913"/>
          </a:xfrm>
        </p:spPr>
        <p:txBody>
          <a:bodyPr/>
          <a:lstStyle/>
          <a:p>
            <a:r>
              <a:rPr lang="en-US" altLang="en-US" b="1" dirty="0">
                <a:latin typeface="Arial" charset="0"/>
                <a:ea typeface="ＭＳ Ｐゴシック" charset="-128"/>
              </a:rPr>
              <a:t>Machine Learning for Monitoring of Manufacturing Systems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603375" y="4460875"/>
            <a:ext cx="6059488" cy="781050"/>
          </a:xfrm>
        </p:spPr>
        <p:txBody>
          <a:bodyPr/>
          <a:lstStyle/>
          <a:p>
            <a:pPr marL="0" indent="0"/>
            <a:r>
              <a:rPr lang="en-US" altLang="en-US" dirty="0">
                <a:solidFill>
                  <a:srgbClr val="595959"/>
                </a:solidFill>
                <a:latin typeface="Arial" charset="0"/>
                <a:ea typeface="ＭＳ Ｐゴシック" charset="-128"/>
              </a:rPr>
              <a:t>Engineering Informatics Group</a:t>
            </a:r>
          </a:p>
          <a:p>
            <a:pPr marL="0" indent="0"/>
            <a:r>
              <a:rPr lang="en-US" altLang="en-US" dirty="0">
                <a:solidFill>
                  <a:srgbClr val="595959"/>
                </a:solidFill>
                <a:latin typeface="Arial" charset="0"/>
                <a:ea typeface="ＭＳ Ｐゴシック" charset="-128"/>
              </a:rPr>
              <a:t>4/20/16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57200" y="3078163"/>
            <a:ext cx="8229600" cy="61595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Max Ferguson</a:t>
            </a:r>
            <a:endParaRPr lang="en-US" sz="18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pPr eaLnBrk="1" hangingPunct="1"/>
            <a:r>
              <a:rPr lang="en-US" altLang="en-US" dirty="0" smtClean="0">
                <a:latin typeface="Arial" charset="0"/>
                <a:ea typeface="ＭＳ Ｐゴシック" charset="-128"/>
              </a:rPr>
              <a:t>Frequency Content of Each Cut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pic>
        <p:nvPicPr>
          <p:cNvPr id="5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4" y="1349163"/>
            <a:ext cx="7973242" cy="469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3295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pPr eaLnBrk="1" hangingPunct="1"/>
            <a:r>
              <a:rPr lang="en-US" altLang="en-US" dirty="0" smtClean="0">
                <a:latin typeface="Arial" charset="0"/>
                <a:ea typeface="ＭＳ Ｐゴシック" charset="-128"/>
              </a:rPr>
              <a:t>Frequency Content of Each Cut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pic>
        <p:nvPicPr>
          <p:cNvPr id="5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4" y="1349163"/>
            <a:ext cx="7973242" cy="469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047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pPr eaLnBrk="1" hangingPunct="1"/>
            <a:r>
              <a:rPr lang="en-US" altLang="en-US" dirty="0" smtClean="0">
                <a:latin typeface="Arial" charset="0"/>
                <a:ea typeface="ＭＳ Ｐゴシック" charset="-128"/>
              </a:rPr>
              <a:t>Frequency Content of Each Cut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pic>
        <p:nvPicPr>
          <p:cNvPr id="5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4" y="1349163"/>
            <a:ext cx="7973242" cy="469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2856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pPr eaLnBrk="1" hangingPunct="1"/>
            <a:r>
              <a:rPr lang="en-US" altLang="en-US" dirty="0" smtClean="0">
                <a:latin typeface="Arial" charset="0"/>
                <a:ea typeface="ＭＳ Ｐゴシック" charset="-128"/>
              </a:rPr>
              <a:t>Frequency Content  (Rotation Speed)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pic>
        <p:nvPicPr>
          <p:cNvPr id="5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4" y="1349163"/>
            <a:ext cx="7973242" cy="4692822"/>
          </a:xfrm>
          <a:prstGeom prst="rect">
            <a:avLst/>
          </a:prstGeom>
        </p:spPr>
      </p:pic>
      <p:pic>
        <p:nvPicPr>
          <p:cNvPr id="4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99" y="1351089"/>
            <a:ext cx="7973242" cy="469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658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pPr eaLnBrk="1" hangingPunct="1"/>
            <a:r>
              <a:rPr lang="en-US" altLang="en-US" dirty="0" smtClean="0">
                <a:latin typeface="Arial" charset="0"/>
                <a:ea typeface="ＭＳ Ｐゴシック" charset="-128"/>
              </a:rPr>
              <a:t>Frequency Content  (Rotation Speed)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pic>
        <p:nvPicPr>
          <p:cNvPr id="5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4" y="1349163"/>
            <a:ext cx="7973242" cy="4692822"/>
          </a:xfrm>
          <a:prstGeom prst="rect">
            <a:avLst/>
          </a:prstGeom>
        </p:spPr>
      </p:pic>
      <p:pic>
        <p:nvPicPr>
          <p:cNvPr id="4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99" y="1351089"/>
            <a:ext cx="7973241" cy="469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94483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pPr eaLnBrk="1" hangingPunct="1"/>
            <a:r>
              <a:rPr lang="en-US" altLang="en-US" dirty="0" smtClean="0">
                <a:latin typeface="Arial" charset="0"/>
                <a:ea typeface="ＭＳ Ｐゴシック" charset="-128"/>
              </a:rPr>
              <a:t>Overview of Exploratory Data Analysis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955675" y="1211263"/>
            <a:ext cx="7700963" cy="5011737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altLang="en-US" dirty="0" smtClean="0">
                <a:latin typeface="Arial" charset="0"/>
                <a:ea typeface="ＭＳ Ｐゴシック" charset="-128"/>
              </a:rPr>
              <a:t>Data Analysis Procedure</a:t>
            </a:r>
          </a:p>
          <a:p>
            <a:pPr lvl="1">
              <a:lnSpc>
                <a:spcPct val="150000"/>
              </a:lnSpc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Vibration and acceleration data is collected as time series</a:t>
            </a:r>
          </a:p>
          <a:p>
            <a:pPr lvl="1">
              <a:lnSpc>
                <a:spcPct val="150000"/>
              </a:lnSpc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Time series data is separated into individual cuts</a:t>
            </a:r>
          </a:p>
          <a:p>
            <a:pPr lvl="1">
              <a:lnSpc>
                <a:spcPct val="150000"/>
              </a:lnSpc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Frequency content of each cut is calculated</a:t>
            </a:r>
            <a:endParaRPr lang="en-US" altLang="en-US" dirty="0">
              <a:latin typeface="Arial" charset="0"/>
              <a:ea typeface="ＭＳ Ｐゴシック" charset="-128"/>
            </a:endParaRPr>
          </a:p>
          <a:p>
            <a:pPr lvl="1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r>
              <a:rPr lang="en-US" altLang="en-US" dirty="0" smtClean="0">
                <a:latin typeface="Arial" charset="0"/>
                <a:ea typeface="ＭＳ Ｐゴシック" charset="-128"/>
              </a:rPr>
              <a:t>Early observations</a:t>
            </a:r>
          </a:p>
          <a:p>
            <a:pPr lvl="1">
              <a:lnSpc>
                <a:spcPct val="150000"/>
              </a:lnSpc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Signal energy increases as tool wears</a:t>
            </a:r>
          </a:p>
          <a:p>
            <a:pPr lvl="1">
              <a:lnSpc>
                <a:spcPct val="150000"/>
              </a:lnSpc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Rotation speed can be inferred from the vibration spectra</a:t>
            </a:r>
          </a:p>
          <a:p>
            <a:pPr lvl="1">
              <a:lnSpc>
                <a:spcPct val="150000"/>
              </a:lnSpc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There is a notable increase in vibration when the tool is milling</a:t>
            </a:r>
          </a:p>
          <a:p>
            <a:pPr marL="0" lvl="1" indent="0">
              <a:buNone/>
            </a:pPr>
            <a:endParaRPr lang="en-US" altLang="en-US" dirty="0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40776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1603375" y="2051050"/>
            <a:ext cx="2954338" cy="1235075"/>
          </a:xfrm>
        </p:spPr>
        <p:txBody>
          <a:bodyPr/>
          <a:lstStyle/>
          <a:p>
            <a:r>
              <a:rPr lang="en-US" altLang="en-US" dirty="0" smtClean="0">
                <a:latin typeface="Arial" charset="0"/>
                <a:ea typeface="ＭＳ Ｐゴシック" charset="-128"/>
              </a:rPr>
              <a:t>Using </a:t>
            </a:r>
            <a:r>
              <a:rPr lang="en-US" dirty="0"/>
              <a:t>Unsupervised </a:t>
            </a:r>
            <a:r>
              <a:rPr lang="en-US" dirty="0" smtClean="0"/>
              <a:t>Machine Learning to Identify Milling Machine Behavior 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603375" y="3429000"/>
            <a:ext cx="2954338" cy="12446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Machine Learning For Manufacturing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9" t="7921" r="298" b="12625"/>
          <a:stretch/>
        </p:blipFill>
        <p:spPr>
          <a:xfrm>
            <a:off x="4788731" y="2261224"/>
            <a:ext cx="2650063" cy="1777376"/>
          </a:xfrm>
          <a:ln w="635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503898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49325" y="479425"/>
            <a:ext cx="7707313" cy="650875"/>
          </a:xfrm>
        </p:spPr>
        <p:txBody>
          <a:bodyPr rtlCol="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Extracting Vibration Features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5" y="3787776"/>
            <a:ext cx="2789551" cy="2092164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42" y="3787776"/>
            <a:ext cx="2789553" cy="2092165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15" y="1211263"/>
            <a:ext cx="2937692" cy="2203269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624" y="1243806"/>
            <a:ext cx="2894301" cy="2170726"/>
          </a:xfrm>
        </p:spPr>
      </p:pic>
      <p:cxnSp>
        <p:nvCxnSpPr>
          <p:cNvPr id="17" name="Straight Arrow Connector 16"/>
          <p:cNvCxnSpPr/>
          <p:nvPr/>
        </p:nvCxnSpPr>
        <p:spPr>
          <a:xfrm>
            <a:off x="6761075" y="3539613"/>
            <a:ext cx="8997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637641" y="3046537"/>
                <a:ext cx="1018997" cy="1148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AU" sz="3400" i="1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400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AU" sz="3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AU" sz="340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AU" sz="3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AU" sz="3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340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AU" sz="3400" i="1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sz="3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641" y="3046537"/>
                <a:ext cx="1018997" cy="11481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6818949" y="312877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PCA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0953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A Mathematical Interpretation of </a:t>
            </a:r>
            <a:r>
              <a:rPr lang="en-US" altLang="en-US" dirty="0" smtClean="0">
                <a:latin typeface="Arial" charset="0"/>
                <a:ea typeface="ＭＳ Ｐゴシック" charset="-128"/>
              </a:rPr>
              <a:t>Energy</a:t>
            </a:r>
            <a:endParaRPr lang="en-US" dirty="0"/>
          </a:p>
        </p:txBody>
      </p:sp>
      <p:pic>
        <p:nvPicPr>
          <p:cNvPr id="15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89" y="1795158"/>
            <a:ext cx="2314575" cy="438151"/>
          </a:xfrm>
        </p:spPr>
      </p:pic>
      <p:sp>
        <p:nvSpPr>
          <p:cNvPr id="16" name="TextBox 15"/>
          <p:cNvSpPr txBox="1"/>
          <p:nvPr/>
        </p:nvSpPr>
        <p:spPr>
          <a:xfrm>
            <a:off x="1192698" y="1264096"/>
            <a:ext cx="66595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The truncated Fourier of the signal x(t) from time 0 to T: </a:t>
            </a:r>
            <a:endParaRPr lang="en-US" sz="2200" dirty="0"/>
          </a:p>
        </p:txBody>
      </p:sp>
      <p:sp>
        <p:nvSpPr>
          <p:cNvPr id="17" name="TextBox 16"/>
          <p:cNvSpPr txBox="1"/>
          <p:nvPr/>
        </p:nvSpPr>
        <p:spPr>
          <a:xfrm>
            <a:off x="1192695" y="2325586"/>
            <a:ext cx="558197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Then the power spectral density can be </a:t>
            </a:r>
            <a:r>
              <a:rPr lang="en-US" sz="2200" dirty="0" smtClean="0"/>
              <a:t>defined:</a:t>
            </a:r>
            <a:endParaRPr lang="en-US" sz="22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664" y="2995547"/>
            <a:ext cx="2238375" cy="29527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92698" y="3440971"/>
            <a:ext cx="60997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The power of a certain bandwidth can be defined as:</a:t>
            </a:r>
            <a:endParaRPr lang="en-US" sz="22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87" y="4013723"/>
            <a:ext cx="4057651" cy="4953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192697" y="4615535"/>
            <a:ext cx="78165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In discrete form the power of a certain frequency can be defined as:</a:t>
            </a:r>
            <a:endParaRPr lang="en-US" sz="22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88" y="5191026"/>
            <a:ext cx="235267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7089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Principal Component Analysis </a:t>
            </a:r>
            <a:r>
              <a:rPr lang="en-US" altLang="en-US" dirty="0" smtClean="0">
                <a:latin typeface="Arial" charset="0"/>
                <a:ea typeface="ＭＳ Ｐゴシック" charset="-128"/>
              </a:rPr>
              <a:t>– Reducing Features</a:t>
            </a:r>
            <a:endParaRPr lang="en-US" dirty="0"/>
          </a:p>
        </p:txBody>
      </p:sp>
      <p:pic>
        <p:nvPicPr>
          <p:cNvPr id="12" name="Content Placeholder 9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70" y="2125998"/>
            <a:ext cx="3787775" cy="454533"/>
          </a:xfrm>
        </p:spPr>
      </p:pic>
      <p:sp>
        <p:nvSpPr>
          <p:cNvPr id="13" name="TextBox 12"/>
          <p:cNvSpPr txBox="1"/>
          <p:nvPr/>
        </p:nvSpPr>
        <p:spPr>
          <a:xfrm>
            <a:off x="949322" y="1456785"/>
            <a:ext cx="3730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 first component has to satisfy: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948776" y="2900952"/>
            <a:ext cx="4565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Subsequent components can be calculated:</a:t>
            </a:r>
            <a:endParaRPr lang="en-US" sz="20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37" y="4332507"/>
            <a:ext cx="3958341" cy="40948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37" y="3506223"/>
            <a:ext cx="1840175" cy="50823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599" y="1341606"/>
            <a:ext cx="3029039" cy="302903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01845" y="4262921"/>
            <a:ext cx="26805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Image: </a:t>
            </a:r>
            <a:r>
              <a:rPr lang="en-US" sz="800" dirty="0" err="1"/>
              <a:t>en.wikipedia.org</a:t>
            </a:r>
            <a:r>
              <a:rPr lang="en-US" sz="800" dirty="0"/>
              <a:t>/wiki/</a:t>
            </a:r>
            <a:r>
              <a:rPr lang="en-US" sz="800" dirty="0" err="1"/>
              <a:t>Principal_component_analysis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2639900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3"/>
          <p:cNvSpPr>
            <a:spLocks noGrp="1"/>
          </p:cNvSpPr>
          <p:nvPr>
            <p:ph type="title"/>
          </p:nvPr>
        </p:nvSpPr>
        <p:spPr>
          <a:xfrm>
            <a:off x="949325" y="479425"/>
            <a:ext cx="7707313" cy="650875"/>
          </a:xfrm>
        </p:spPr>
        <p:txBody>
          <a:bodyPr anchor="ctr"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Contents	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55675" y="1211263"/>
            <a:ext cx="7700963" cy="5011737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altLang="en-US" dirty="0" smtClean="0">
                <a:latin typeface="Arial" charset="0"/>
                <a:ea typeface="ＭＳ Ｐゴシック" charset="-128"/>
              </a:rPr>
              <a:t>Collecting Data from the Machines</a:t>
            </a:r>
          </a:p>
          <a:p>
            <a:pPr lvl="1"/>
            <a:r>
              <a:rPr lang="en-US" altLang="en-US" dirty="0" smtClean="0">
                <a:latin typeface="Arial" charset="0"/>
                <a:ea typeface="ＭＳ Ｐゴシック" charset="-128"/>
              </a:rPr>
              <a:t>Data Collection</a:t>
            </a:r>
          </a:p>
          <a:p>
            <a:pPr lvl="1"/>
            <a:r>
              <a:rPr lang="en-US" altLang="en-US" dirty="0" smtClean="0">
                <a:latin typeface="Arial" charset="0"/>
                <a:ea typeface="ＭＳ Ｐゴシック" charset="-128"/>
              </a:rPr>
              <a:t>Data Exploration</a:t>
            </a:r>
            <a:endParaRPr lang="en-US" altLang="en-US" dirty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dirty="0" smtClean="0">
                <a:latin typeface="Arial" charset="0"/>
                <a:ea typeface="ＭＳ Ｐゴシック" charset="-128"/>
              </a:rPr>
              <a:t>Initial Observations</a:t>
            </a:r>
          </a:p>
          <a:p>
            <a:pPr lvl="1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lvl="1" indent="0">
              <a:buNone/>
            </a:pPr>
            <a:r>
              <a:rPr lang="en-US" altLang="en-US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Collecting Data from the </a:t>
            </a:r>
            <a:r>
              <a:rPr lang="en-US" altLang="en-US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Machines</a:t>
            </a:r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dirty="0" smtClean="0">
                <a:latin typeface="Arial" charset="0"/>
                <a:ea typeface="ＭＳ Ｐゴシック" charset="-128"/>
              </a:rPr>
              <a:t>Predicting Machine Behavior</a:t>
            </a:r>
          </a:p>
          <a:p>
            <a:pPr lvl="1"/>
            <a:r>
              <a:rPr lang="en-US" altLang="en-US" dirty="0" smtClean="0">
                <a:latin typeface="Arial" charset="0"/>
                <a:ea typeface="ＭＳ Ｐゴシック" charset="-128"/>
              </a:rPr>
              <a:t>Predicting Material Type</a:t>
            </a:r>
          </a:p>
          <a:p>
            <a:pPr lvl="1"/>
            <a:r>
              <a:rPr lang="en-US" altLang="en-US" dirty="0" smtClean="0">
                <a:latin typeface="Arial" charset="0"/>
                <a:ea typeface="ＭＳ Ｐゴシック" charset="-128"/>
              </a:rPr>
              <a:t>Predicting Tool Wear</a:t>
            </a:r>
          </a:p>
          <a:p>
            <a:pPr lvl="1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r>
              <a:rPr lang="en-US" altLang="en-US" dirty="0" smtClean="0">
                <a:latin typeface="Arial" charset="0"/>
                <a:ea typeface="ＭＳ Ｐゴシック" charset="-128"/>
              </a:rPr>
              <a:t>Looking to the Future</a:t>
            </a:r>
          </a:p>
          <a:p>
            <a:pPr lvl="1"/>
            <a:r>
              <a:rPr lang="en-US" altLang="en-US" dirty="0" smtClean="0">
                <a:latin typeface="Arial" charset="0"/>
                <a:ea typeface="ＭＳ Ｐゴシック" charset="-128"/>
              </a:rPr>
              <a:t>Identifying sudden changes </a:t>
            </a:r>
          </a:p>
          <a:p>
            <a:pPr lvl="1"/>
            <a:r>
              <a:rPr lang="en-US" altLang="en-US" dirty="0" smtClean="0">
                <a:latin typeface="Arial" charset="0"/>
                <a:ea typeface="ＭＳ Ｐゴシック" charset="-128"/>
              </a:rPr>
              <a:t>Generalizing Tool Wear recognition with </a:t>
            </a:r>
            <a:r>
              <a:rPr lang="en-US" altLang="en-US" dirty="0" smtClean="0">
                <a:latin typeface="Arial" charset="0"/>
                <a:ea typeface="ＭＳ Ｐゴシック" charset="-128"/>
              </a:rPr>
              <a:t>online </a:t>
            </a:r>
            <a:r>
              <a:rPr lang="en-US" altLang="en-US" dirty="0">
                <a:latin typeface="Arial" charset="0"/>
                <a:ea typeface="ＭＳ Ｐゴシック" charset="-128"/>
              </a:rPr>
              <a:t>l</a:t>
            </a:r>
            <a:r>
              <a:rPr lang="en-US" altLang="en-US" dirty="0" smtClean="0">
                <a:latin typeface="Arial" charset="0"/>
                <a:ea typeface="ＭＳ Ｐゴシック" charset="-128"/>
              </a:rPr>
              <a:t>earning</a:t>
            </a:r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dirty="0" smtClean="0">
                <a:latin typeface="Arial" charset="0"/>
                <a:ea typeface="ＭＳ Ｐゴシック" charset="-128"/>
              </a:rPr>
              <a:t>Questions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pPr eaLnBrk="1" hangingPunct="1"/>
            <a:r>
              <a:rPr lang="en-US" altLang="en-US" dirty="0" smtClean="0">
                <a:latin typeface="Arial" charset="0"/>
                <a:ea typeface="ＭＳ Ｐゴシック" charset="-128"/>
              </a:rPr>
              <a:t>Principal Components of Signal Energy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pic>
        <p:nvPicPr>
          <p:cNvPr id="5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11" y="1349538"/>
            <a:ext cx="7971966" cy="469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300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pPr eaLnBrk="1" hangingPunct="1"/>
            <a:r>
              <a:rPr lang="en-US" altLang="en-US" dirty="0" smtClean="0">
                <a:latin typeface="Arial" charset="0"/>
                <a:ea typeface="ＭＳ Ｐゴシック" charset="-128"/>
              </a:rPr>
              <a:t>Gaussian Mixture Model Classification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pic>
        <p:nvPicPr>
          <p:cNvPr id="5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12" y="1349538"/>
            <a:ext cx="7971966" cy="469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0321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en-US" dirty="0" smtClean="0">
                <a:latin typeface="Arial" charset="0"/>
                <a:ea typeface="ＭＳ Ｐゴシック" charset="-128"/>
              </a:rPr>
              <a:t>Gaussian Mixture Model - </a:t>
            </a:r>
            <a:r>
              <a:rPr lang="en-US" altLang="en-US" dirty="0">
                <a:latin typeface="Arial" charset="0"/>
                <a:ea typeface="ＭＳ Ｐゴシック" charset="-128"/>
              </a:rPr>
              <a:t>Mathematical </a:t>
            </a:r>
            <a:r>
              <a:rPr lang="en-US" altLang="en-US" dirty="0" smtClean="0">
                <a:latin typeface="Arial" charset="0"/>
                <a:ea typeface="ＭＳ Ｐゴシック" charset="-128"/>
              </a:rPr>
              <a:t>Background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19989" y="2807796"/>
            <a:ext cx="366632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00" b="1" dirty="0" smtClean="0">
                <a:latin typeface="Arial" charset="0"/>
                <a:ea typeface="Arial" charset="0"/>
                <a:cs typeface="Arial" charset="0"/>
              </a:rPr>
              <a:t>Optimized with the EM Algorithm:</a:t>
            </a:r>
            <a:endParaRPr lang="en-US" sz="17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557" y="3748344"/>
            <a:ext cx="1617246" cy="51457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31906" y="3290101"/>
            <a:ext cx="6223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charset="0"/>
                <a:ea typeface="Arial" charset="0"/>
                <a:cs typeface="Arial" charset="0"/>
              </a:rPr>
              <a:t>Expectation step: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Calculate the membership value </a:t>
            </a:r>
            <a:r>
              <a:rPr lang="en-US" sz="1400" i="1" dirty="0" err="1" smtClean="0">
                <a:latin typeface="Arial" charset="0"/>
                <a:ea typeface="Arial" charset="0"/>
                <a:cs typeface="Arial" charset="0"/>
              </a:rPr>
              <a:t>y</a:t>
            </a:r>
            <a:r>
              <a:rPr lang="en-US" sz="1400" i="1" baseline="-25000" dirty="0" err="1" smtClean="0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400" baseline="-25000" dirty="0" err="1" smtClean="0">
                <a:latin typeface="Arial" charset="0"/>
                <a:ea typeface="Arial" charset="0"/>
                <a:cs typeface="Arial" charset="0"/>
              </a:rPr>
              <a:t>,</a:t>
            </a:r>
            <a:r>
              <a:rPr lang="en-US" sz="1400" i="1" baseline="-25000" dirty="0" err="1" smtClean="0">
                <a:latin typeface="Arial" charset="0"/>
                <a:ea typeface="Arial" charset="0"/>
                <a:cs typeface="Arial" charset="0"/>
              </a:rPr>
              <a:t>j</a:t>
            </a:r>
            <a:r>
              <a:rPr lang="en-US" sz="1400" i="1" baseline="-25000" dirty="0" smtClean="0">
                <a:latin typeface="Arial" charset="0"/>
                <a:ea typeface="Arial" charset="0"/>
                <a:cs typeface="Arial" charset="0"/>
              </a:rPr>
              <a:t> 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for each data </a:t>
            </a:r>
            <a:r>
              <a:rPr lang="en-US" sz="1400" dirty="0">
                <a:latin typeface="Arial" charset="0"/>
                <a:ea typeface="Arial" charset="0"/>
                <a:cs typeface="Arial" charset="0"/>
              </a:rPr>
              <a:t>point </a:t>
            </a:r>
            <a:r>
              <a:rPr lang="en-US" sz="1400" i="1" dirty="0" err="1" smtClean="0">
                <a:latin typeface="Arial" charset="0"/>
                <a:ea typeface="Arial" charset="0"/>
                <a:cs typeface="Arial" charset="0"/>
              </a:rPr>
              <a:t>x</a:t>
            </a:r>
            <a:r>
              <a:rPr lang="en-US" sz="1400" i="1" baseline="-25000" dirty="0" err="1" smtClean="0">
                <a:latin typeface="Arial" charset="0"/>
                <a:ea typeface="Arial" charset="0"/>
                <a:cs typeface="Arial" charset="0"/>
              </a:rPr>
              <a:t>j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637" y="4757958"/>
            <a:ext cx="1245403" cy="55005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126410" y="4346372"/>
            <a:ext cx="41376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Where </a:t>
            </a:r>
            <a:r>
              <a:rPr lang="en-US" sz="1400" i="1" dirty="0" err="1" smtClean="0"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sz="1400" i="1" baseline="-25000" dirty="0" err="1" smtClean="0">
                <a:latin typeface="Arial" charset="0"/>
                <a:ea typeface="Arial" charset="0"/>
                <a:cs typeface="Arial" charset="0"/>
              </a:rPr>
              <a:t>i</a:t>
            </a:r>
            <a:r>
              <a:rPr lang="en-US" sz="1400" i="1" baseline="-250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is the mixing coefficient for distribution </a:t>
            </a:r>
            <a:r>
              <a:rPr lang="en-US" sz="1400" i="1" dirty="0" smtClean="0">
                <a:latin typeface="Arial" charset="0"/>
                <a:ea typeface="Arial" charset="0"/>
                <a:cs typeface="Arial" charset="0"/>
              </a:rPr>
              <a:t>Y</a:t>
            </a:r>
            <a:r>
              <a:rPr lang="en-US" sz="1400" i="1" baseline="-25000" dirty="0" smtClean="0">
                <a:latin typeface="Arial" charset="0"/>
                <a:ea typeface="Arial" charset="0"/>
                <a:cs typeface="Arial" charset="0"/>
              </a:rPr>
              <a:t>i</a:t>
            </a:r>
            <a:endParaRPr lang="en-US" sz="1400" i="1" baseline="-25000" dirty="0">
              <a:latin typeface="Arial" charset="0"/>
              <a:ea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48776" y="5364634"/>
                <a:ext cx="59825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latin typeface="Arial" charset="0"/>
                    <a:ea typeface="Arial" charset="0"/>
                    <a:cs typeface="Arial" charset="0"/>
                  </a:rPr>
                  <a:t>Maximization</a:t>
                </a:r>
                <a:r>
                  <a:rPr lang="en-US" sz="1400" b="1" dirty="0">
                    <a:latin typeface="Arial" charset="0"/>
                    <a:ea typeface="Arial" charset="0"/>
                    <a:cs typeface="Arial" charset="0"/>
                  </a:rPr>
                  <a:t> </a:t>
                </a:r>
                <a:r>
                  <a:rPr lang="en-US" sz="1400" b="1" dirty="0" smtClean="0">
                    <a:latin typeface="Arial" charset="0"/>
                    <a:ea typeface="Arial" charset="0"/>
                    <a:cs typeface="Arial" charset="0"/>
                  </a:rPr>
                  <a:t>step: </a:t>
                </a:r>
                <a:r>
                  <a:rPr lang="en-US" sz="1400" dirty="0" smtClean="0">
                    <a:latin typeface="Arial" charset="0"/>
                    <a:ea typeface="Arial" charset="0"/>
                    <a:cs typeface="Arial" charset="0"/>
                  </a:rPr>
                  <a:t>Optimize the distribution parameters </a:t>
                </a:r>
                <a14:m>
                  <m:oMath xmlns:m="http://schemas.openxmlformats.org/officeDocument/2006/math">
                    <m:r>
                      <a:rPr lang="en-AU" sz="1400" b="0" i="1" smtClean="0">
                        <a:latin typeface="Cambria Math"/>
                        <a:ea typeface="Arial" charset="0"/>
                        <a:cs typeface="Arial" charset="0"/>
                      </a:rPr>
                      <m:t>𝜃</m:t>
                    </m:r>
                  </m:oMath>
                </a14:m>
                <a:endParaRPr lang="en-AU" sz="1400" b="0" dirty="0" smtClean="0">
                  <a:latin typeface="Arial" charset="0"/>
                  <a:ea typeface="Arial" charset="0"/>
                  <a:cs typeface="Arial" charset="0"/>
                </a:endParaRPr>
              </a:p>
              <a:p>
                <a:r>
                  <a:rPr lang="en-US" sz="1400" dirty="0" smtClean="0">
                    <a:latin typeface="Arial" charset="0"/>
                    <a:ea typeface="Arial" charset="0"/>
                    <a:cs typeface="Arial" charset="0"/>
                  </a:rPr>
                  <a:t>In the case where we want to optimize the distribution mean</a:t>
                </a:r>
                <a:r>
                  <a:rPr lang="en-US" sz="1400" dirty="0" smtClean="0"/>
                  <a:t>:</a:t>
                </a:r>
                <a:endParaRPr lang="en-US" sz="1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776" y="5364634"/>
                <a:ext cx="5982532" cy="523220"/>
              </a:xfrm>
              <a:prstGeom prst="rect">
                <a:avLst/>
              </a:prstGeom>
              <a:blipFill rotWithShape="0">
                <a:blip r:embed="rId7"/>
                <a:stretch>
                  <a:fillRect l="-306" t="-2326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337" y="6018496"/>
            <a:ext cx="1277146" cy="494379"/>
          </a:xfrm>
          <a:prstGeom prst="rect">
            <a:avLst/>
          </a:prstGeom>
        </p:spPr>
      </p:pic>
      <p:sp>
        <p:nvSpPr>
          <p:cNvPr id="12" name="Content Placeholder 4"/>
          <p:cNvSpPr>
            <a:spLocks noGrp="1"/>
          </p:cNvSpPr>
          <p:nvPr>
            <p:ph sz="quarter" idx="10"/>
          </p:nvPr>
        </p:nvSpPr>
        <p:spPr>
          <a:xfrm>
            <a:off x="948776" y="1127089"/>
            <a:ext cx="8284124" cy="1529572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buFont typeface="Wingdings" charset="2"/>
              <a:buChar char="§"/>
            </a:pPr>
            <a:r>
              <a:rPr lang="en-US" sz="1700" dirty="0" smtClean="0"/>
              <a:t>Assumes </a:t>
            </a:r>
            <a:r>
              <a:rPr lang="en-US" sz="1700" dirty="0"/>
              <a:t>that the data is sampled from a one of several Gaussian distributions</a:t>
            </a:r>
          </a:p>
          <a:p>
            <a:pPr>
              <a:lnSpc>
                <a:spcPct val="150000"/>
              </a:lnSpc>
              <a:buFont typeface="Wingdings" charset="2"/>
              <a:buChar char="§"/>
            </a:pPr>
            <a:r>
              <a:rPr lang="en-US" sz="1700" dirty="0"/>
              <a:t>Goal is to find the hidden parameters of each distribution</a:t>
            </a:r>
          </a:p>
          <a:p>
            <a:pPr>
              <a:lnSpc>
                <a:spcPct val="150000"/>
              </a:lnSpc>
              <a:buFont typeface="Wingdings" charset="2"/>
              <a:buChar char="§"/>
            </a:pPr>
            <a:r>
              <a:rPr lang="en-US" sz="1700" dirty="0"/>
              <a:t>Can be used to label new data points</a:t>
            </a:r>
          </a:p>
          <a:p>
            <a:pPr lvl="1"/>
            <a:endParaRPr lang="en-US" altLang="en-US" dirty="0" smtClean="0">
              <a:latin typeface="Arial" charset="0"/>
              <a:ea typeface="ＭＳ Ｐゴシック" charset="-128"/>
            </a:endParaRPr>
          </a:p>
        </p:txBody>
      </p:sp>
      <p:pic>
        <p:nvPicPr>
          <p:cNvPr id="13" name="Content Placeholder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062" y="3981498"/>
            <a:ext cx="3097938" cy="207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3493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pPr eaLnBrk="1" hangingPunct="1"/>
            <a:r>
              <a:rPr lang="en-US" altLang="en-US" dirty="0" smtClean="0">
                <a:latin typeface="Arial" charset="0"/>
                <a:ea typeface="ＭＳ Ｐゴシック" charset="-128"/>
              </a:rPr>
              <a:t>Gaussian Mixture Model – Untrained Cut Classification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pic>
        <p:nvPicPr>
          <p:cNvPr id="5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4" y="1349538"/>
            <a:ext cx="7973241" cy="469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8183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Gaussian Mixture Model – Untrained Cut Classification</a:t>
            </a:r>
          </a:p>
        </p:txBody>
      </p:sp>
      <p:pic>
        <p:nvPicPr>
          <p:cNvPr id="5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4" y="1349538"/>
            <a:ext cx="7973242" cy="469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0759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49325" y="479425"/>
            <a:ext cx="7707313" cy="650875"/>
          </a:xfrm>
        </p:spPr>
        <p:txBody>
          <a:bodyPr rtlCol="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Conventional and </a:t>
            </a:r>
            <a:r>
              <a:rPr lang="en-US" dirty="0"/>
              <a:t>Climb </a:t>
            </a:r>
            <a:r>
              <a:rPr lang="en-US" dirty="0" smtClean="0">
                <a:ea typeface="+mj-ea"/>
                <a:cs typeface="+mj-cs"/>
              </a:rPr>
              <a:t>Milling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949325" y="1211262"/>
            <a:ext cx="3787775" cy="5646737"/>
          </a:xfrm>
        </p:spPr>
        <p:txBody>
          <a:bodyPr/>
          <a:lstStyle/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ea typeface="+mn-ea"/>
                <a:cs typeface="+mn-cs"/>
              </a:rPr>
              <a:t>Conventional Milling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en-US" dirty="0" smtClean="0">
              <a:ea typeface="+mn-ea"/>
              <a:cs typeface="+mn-cs"/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en-US" dirty="0" smtClean="0">
              <a:ea typeface="+mn-ea"/>
              <a:cs typeface="+mn-cs"/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en-US" dirty="0" smtClean="0">
              <a:ea typeface="+mn-ea"/>
              <a:cs typeface="+mn-cs"/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en-US" dirty="0" smtClean="0">
              <a:ea typeface="+mn-ea"/>
              <a:cs typeface="+mn-cs"/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en-US" dirty="0" smtClean="0">
              <a:ea typeface="+mn-ea"/>
              <a:cs typeface="+mn-cs"/>
            </a:endParaRPr>
          </a:p>
          <a:p>
            <a:pPr marL="285750" indent="-285750" fontAlgn="auto">
              <a:spcAft>
                <a:spcPts val="0"/>
              </a:spcAft>
              <a:buFont typeface="Wingdings" charset="2"/>
              <a:buChar char="§"/>
              <a:defRPr/>
            </a:pPr>
            <a:r>
              <a:rPr lang="en-US" dirty="0" smtClean="0">
                <a:ea typeface="+mn-ea"/>
                <a:cs typeface="+mn-cs"/>
              </a:rPr>
              <a:t>Prone to heat hardening</a:t>
            </a:r>
          </a:p>
          <a:p>
            <a:pPr marL="285750" indent="-285750" fontAlgn="auto">
              <a:spcAft>
                <a:spcPts val="0"/>
              </a:spcAft>
              <a:buFont typeface="Wingdings" charset="2"/>
              <a:buChar char="§"/>
              <a:defRPr/>
            </a:pPr>
            <a:r>
              <a:rPr lang="en-US" dirty="0" smtClean="0">
                <a:ea typeface="+mn-ea"/>
                <a:cs typeface="+mn-cs"/>
              </a:rPr>
              <a:t>Often leads to faster blade wear</a:t>
            </a:r>
            <a:endParaRPr lang="en-US" dirty="0">
              <a:ea typeface="+mn-ea"/>
              <a:cs typeface="+mn-cs"/>
            </a:endParaRPr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414" y="1835150"/>
            <a:ext cx="2300684" cy="2509838"/>
          </a:xfr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sx="99000" sy="99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876800" y="1211262"/>
            <a:ext cx="3779838" cy="5646738"/>
          </a:xfrm>
        </p:spPr>
        <p:txBody>
          <a:bodyPr/>
          <a:lstStyle/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ea typeface="+mn-ea"/>
                <a:cs typeface="+mn-cs"/>
              </a:rPr>
              <a:t>Climb Milling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en-US" dirty="0" smtClean="0">
              <a:ea typeface="+mn-ea"/>
              <a:cs typeface="+mn-cs"/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en-US" dirty="0" smtClean="0">
              <a:ea typeface="+mn-ea"/>
              <a:cs typeface="+mn-cs"/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en-US" dirty="0" smtClean="0">
              <a:ea typeface="+mn-ea"/>
              <a:cs typeface="+mn-cs"/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en-US" dirty="0" smtClean="0">
              <a:ea typeface="+mn-ea"/>
              <a:cs typeface="+mn-cs"/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en-US" dirty="0" smtClean="0">
              <a:ea typeface="+mn-ea"/>
              <a:cs typeface="+mn-cs"/>
            </a:endParaRPr>
          </a:p>
          <a:p>
            <a:pPr marL="285750" indent="-285750" fontAlgn="auto">
              <a:spcAft>
                <a:spcPts val="0"/>
              </a:spcAft>
              <a:buFont typeface="Wingdings" charset="2"/>
              <a:buChar char="§"/>
              <a:defRPr/>
            </a:pPr>
            <a:r>
              <a:rPr lang="en-US" dirty="0" smtClean="0">
                <a:ea typeface="+mn-ea"/>
                <a:cs typeface="+mn-cs"/>
              </a:rPr>
              <a:t>Releases more vibration energy, especially at the cutting frequency</a:t>
            </a:r>
          </a:p>
          <a:p>
            <a:pPr marL="285750" indent="-285750" fontAlgn="auto">
              <a:spcAft>
                <a:spcPts val="0"/>
              </a:spcAft>
              <a:buFont typeface="Wingdings" charset="2"/>
              <a:buChar char="§"/>
              <a:defRPr/>
            </a:pPr>
            <a:r>
              <a:rPr lang="en-US" dirty="0" smtClean="0">
                <a:ea typeface="+mn-ea"/>
                <a:cs typeface="+mn-cs"/>
              </a:rPr>
              <a:t>Can impose a lot of stress on the milling machine and cutting tool</a:t>
            </a:r>
            <a:endParaRPr lang="en-US" dirty="0">
              <a:ea typeface="+mn-ea"/>
              <a:cs typeface="+mn-cs"/>
            </a:endParaRPr>
          </a:p>
        </p:txBody>
      </p:sp>
      <p:pic>
        <p:nvPicPr>
          <p:cNvPr id="16390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2970" y="1835150"/>
            <a:ext cx="1933122" cy="250983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sx="99000" sy="99000" algn="ctr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74256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pPr eaLnBrk="1" hangingPunct="1"/>
            <a:r>
              <a:rPr lang="en-US" altLang="en-US" dirty="0" smtClean="0">
                <a:latin typeface="Arial" charset="0"/>
                <a:ea typeface="ＭＳ Ｐゴシック" charset="-128"/>
              </a:rPr>
              <a:t>Overview of Unsupervised Learning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955675" y="1211263"/>
            <a:ext cx="7700963" cy="5011737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altLang="en-US" dirty="0" smtClean="0">
                <a:latin typeface="Arial" charset="0"/>
                <a:ea typeface="ＭＳ Ｐゴシック" charset="-128"/>
              </a:rPr>
              <a:t>Data Analysis Procedure</a:t>
            </a:r>
          </a:p>
          <a:p>
            <a:pPr lvl="1">
              <a:lnSpc>
                <a:spcPct val="150000"/>
              </a:lnSpc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Time series data is separated into individual cuts</a:t>
            </a:r>
          </a:p>
          <a:p>
            <a:pPr lvl="1">
              <a:lnSpc>
                <a:spcPct val="150000"/>
              </a:lnSpc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Energy content of each signal is calculated</a:t>
            </a:r>
          </a:p>
          <a:p>
            <a:pPr lvl="1">
              <a:lnSpc>
                <a:spcPct val="150000"/>
              </a:lnSpc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PCA is used to reduce the feature dimension from four to two</a:t>
            </a:r>
          </a:p>
          <a:p>
            <a:pPr lvl="1">
              <a:lnSpc>
                <a:spcPct val="150000"/>
              </a:lnSpc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The EM algorithm is used to fit a Gaussian mixture model to the data</a:t>
            </a:r>
          </a:p>
          <a:p>
            <a:pPr marL="0" lvl="1" indent="0">
              <a:buNone/>
            </a:pPr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r>
              <a:rPr lang="en-US" altLang="en-US" dirty="0" smtClean="0">
                <a:latin typeface="Arial" charset="0"/>
                <a:ea typeface="ＭＳ Ｐゴシック" charset="-128"/>
              </a:rPr>
              <a:t>Early observations</a:t>
            </a:r>
          </a:p>
          <a:p>
            <a:pPr lvl="1">
              <a:lnSpc>
                <a:spcPct val="150000"/>
              </a:lnSpc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Climb cutting releases more vibration energy than conventional cutting</a:t>
            </a:r>
          </a:p>
          <a:p>
            <a:pPr lvl="1">
              <a:lnSpc>
                <a:spcPct val="150000"/>
              </a:lnSpc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Principle component analysis can reduce dimensionality</a:t>
            </a:r>
          </a:p>
          <a:p>
            <a:pPr lvl="1">
              <a:lnSpc>
                <a:spcPct val="150000"/>
              </a:lnSpc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A simple clustering algorithm can detect cut type</a:t>
            </a:r>
          </a:p>
          <a:p>
            <a:pPr marL="0" lvl="1" indent="0">
              <a:buNone/>
            </a:pPr>
            <a:endParaRPr lang="en-US" altLang="en-US" dirty="0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010563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1603375" y="2051050"/>
            <a:ext cx="2954338" cy="1235075"/>
          </a:xfrm>
        </p:spPr>
        <p:txBody>
          <a:bodyPr/>
          <a:lstStyle/>
          <a:p>
            <a:r>
              <a:rPr lang="en-US" altLang="en-US" dirty="0" smtClean="0">
                <a:latin typeface="Arial" charset="0"/>
                <a:ea typeface="ＭＳ Ｐゴシック" charset="-128"/>
              </a:rPr>
              <a:t>Developing a SVM Classifier for Material Type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603375" y="3429000"/>
            <a:ext cx="2954338" cy="12446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Machine Learning For Manufacturing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9" t="9066" r="17306" b="15175"/>
          <a:stretch/>
        </p:blipFill>
        <p:spPr>
          <a:xfrm>
            <a:off x="4737100" y="2428875"/>
            <a:ext cx="2108200" cy="2108200"/>
          </a:xfrm>
        </p:spPr>
      </p:pic>
    </p:spTree>
    <p:extLst>
      <p:ext uri="{BB962C8B-B14F-4D97-AF65-F5344CB8AC3E}">
        <p14:creationId xmlns:p14="http://schemas.microsoft.com/office/powerpoint/2010/main" val="161182496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pPr eaLnBrk="1" hangingPunct="1"/>
            <a:r>
              <a:rPr lang="en-US" altLang="en-US" dirty="0" smtClean="0">
                <a:latin typeface="Arial" charset="0"/>
                <a:ea typeface="ＭＳ Ｐゴシック" charset="-128"/>
              </a:rPr>
              <a:t>Predicting Material Type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955676" y="1280713"/>
            <a:ext cx="4750643" cy="5011737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altLang="en-US" dirty="0" smtClean="0">
                <a:latin typeface="Arial" charset="0"/>
                <a:ea typeface="ＭＳ Ｐゴシック" charset="-128"/>
              </a:rPr>
              <a:t>Milling different materials produces different audio (and vibration) signals</a:t>
            </a:r>
          </a:p>
          <a:p>
            <a:pPr marL="0" lvl="1" indent="0">
              <a:buNone/>
            </a:pPr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dirty="0" smtClean="0">
                <a:latin typeface="Arial" charset="0"/>
                <a:ea typeface="ＭＳ Ｐゴシック" charset="-128"/>
              </a:rPr>
              <a:t>If sensors can detect the type of material that is being milled, they might also be able to detect hard/soft spots in the steel</a:t>
            </a:r>
          </a:p>
          <a:p>
            <a:pPr lvl="1"/>
            <a:endParaRPr lang="en-US" altLang="en-US" dirty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dirty="0" smtClean="0">
                <a:latin typeface="Arial" charset="0"/>
                <a:ea typeface="ＭＳ Ｐゴシック" charset="-128"/>
              </a:rPr>
              <a:t>Being able to detect material yield strength and elasticity could help to automate quality control</a:t>
            </a:r>
          </a:p>
          <a:p>
            <a:pPr marL="0" lvl="1" indent="0">
              <a:buNone/>
            </a:pP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90" r="5563"/>
          <a:stretch/>
        </p:blipFill>
        <p:spPr>
          <a:xfrm>
            <a:off x="6147516" y="1342662"/>
            <a:ext cx="2423538" cy="11593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9" t="18768" r="8936" b="15061"/>
          <a:stretch/>
        </p:blipFill>
        <p:spPr>
          <a:xfrm>
            <a:off x="6147516" y="2799374"/>
            <a:ext cx="2423538" cy="10747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" t="35716" r="-1091" b="614"/>
          <a:stretch/>
        </p:blipFill>
        <p:spPr>
          <a:xfrm>
            <a:off x="6147516" y="4275744"/>
            <a:ext cx="2041573" cy="12990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54916" y="2441957"/>
            <a:ext cx="1154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Stainless</a:t>
            </a:r>
            <a:r>
              <a:rPr lang="en-US" sz="1200" dirty="0" smtClean="0"/>
              <a:t> Steel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6087557" y="3874160"/>
            <a:ext cx="1173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A36 Mild Steel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45234" y="5695586"/>
            <a:ext cx="1241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1018 Mild Steel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8637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pPr eaLnBrk="1" hangingPunct="1"/>
            <a:r>
              <a:rPr lang="en-US" altLang="en-US" dirty="0" smtClean="0">
                <a:latin typeface="Arial" charset="0"/>
                <a:ea typeface="ＭＳ Ｐゴシック" charset="-128"/>
              </a:rPr>
              <a:t>Predicting Material Type – Test Conditions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955676" y="1280713"/>
            <a:ext cx="4750643" cy="5011737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altLang="en-US" dirty="0" smtClean="0">
                <a:latin typeface="Arial" charset="0"/>
                <a:ea typeface="ＭＳ Ｐゴシック" charset="-128"/>
              </a:rPr>
              <a:t>Three different types of steel were milled</a:t>
            </a:r>
          </a:p>
          <a:p>
            <a:pPr lvl="2"/>
            <a:r>
              <a:rPr lang="en-US" altLang="en-US" dirty="0" smtClean="0">
                <a:latin typeface="Arial" charset="0"/>
                <a:ea typeface="ＭＳ Ｐゴシック" charset="-128"/>
              </a:rPr>
              <a:t>Stainless Steel</a:t>
            </a:r>
          </a:p>
          <a:p>
            <a:pPr lvl="2"/>
            <a:r>
              <a:rPr lang="en-US" altLang="en-US" dirty="0" smtClean="0">
                <a:latin typeface="Arial" charset="0"/>
                <a:ea typeface="ＭＳ Ｐゴシック" charset="-128"/>
              </a:rPr>
              <a:t>A36 Mild Steel</a:t>
            </a:r>
          </a:p>
          <a:p>
            <a:pPr lvl="2"/>
            <a:r>
              <a:rPr lang="en-US" altLang="en-US" dirty="0" smtClean="0">
                <a:latin typeface="Arial" charset="0"/>
                <a:ea typeface="ＭＳ Ｐゴシック" charset="-128"/>
              </a:rPr>
              <a:t>1018 Mild Steel</a:t>
            </a:r>
          </a:p>
          <a:p>
            <a:pPr marL="344488" lvl="2" indent="0">
              <a:buNone/>
            </a:pPr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dirty="0" smtClean="0">
                <a:latin typeface="Arial" charset="0"/>
                <a:ea typeface="ＭＳ Ｐゴシック" charset="-128"/>
              </a:rPr>
              <a:t>The rotation speed was fixed to 3000 RPM</a:t>
            </a:r>
          </a:p>
          <a:p>
            <a:pPr lvl="1"/>
            <a:endParaRPr lang="en-US" altLang="en-US" dirty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dirty="0" smtClean="0">
                <a:latin typeface="Arial" charset="0"/>
                <a:ea typeface="ＭＳ Ｐゴシック" charset="-128"/>
              </a:rPr>
              <a:t>About 300 cuts were performed using each type of steel</a:t>
            </a:r>
          </a:p>
          <a:p>
            <a:pPr lvl="1"/>
            <a:endParaRPr lang="en-US" altLang="en-US" dirty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dirty="0" smtClean="0">
                <a:latin typeface="Arial" charset="0"/>
                <a:ea typeface="ＭＳ Ｐゴシック" charset="-128"/>
              </a:rPr>
              <a:t>Audio and vibration signals were measured using a single Infinite Uptime sensor</a:t>
            </a:r>
          </a:p>
          <a:p>
            <a:pPr lvl="1"/>
            <a:endParaRPr lang="en-US" altLang="en-US" dirty="0">
              <a:latin typeface="Arial" charset="0"/>
              <a:ea typeface="ＭＳ Ｐゴシック" charset="-128"/>
            </a:endParaRPr>
          </a:p>
          <a:p>
            <a:pPr lvl="1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lvl="1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lvl="1" indent="0">
              <a:buNone/>
            </a:pP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737" y="1280713"/>
            <a:ext cx="1876864" cy="1876864"/>
          </a:xfrm>
          <a:prstGeom prst="rect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301" y="3962401"/>
            <a:ext cx="1872300" cy="1282699"/>
          </a:xfrm>
          <a:prstGeom prst="rect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279549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1603375" y="2051050"/>
            <a:ext cx="2954338" cy="1235075"/>
          </a:xfrm>
        </p:spPr>
        <p:txBody>
          <a:bodyPr/>
          <a:lstStyle/>
          <a:p>
            <a:r>
              <a:rPr lang="en-US" altLang="en-US" dirty="0" smtClean="0">
                <a:latin typeface="Arial" charset="0"/>
                <a:ea typeface="ＭＳ Ｐゴシック" charset="-128"/>
              </a:rPr>
              <a:t>Data </a:t>
            </a:r>
            <a:r>
              <a:rPr lang="en-US" altLang="en-US" sz="2400" dirty="0" smtClean="0">
                <a:latin typeface="Arial" charset="0"/>
                <a:ea typeface="ＭＳ Ｐゴシック" charset="-128"/>
              </a:rPr>
              <a:t>Collection</a:t>
            </a:r>
            <a:endParaRPr lang="en-US" altLang="en-US" sz="2400" dirty="0">
              <a:latin typeface="Arial" charset="0"/>
              <a:ea typeface="ＭＳ Ｐゴシック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603375" y="3429000"/>
            <a:ext cx="2954338" cy="1244600"/>
          </a:xfrm>
        </p:spPr>
        <p:txBody>
          <a:bodyPr/>
          <a:lstStyle/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ea typeface="+mn-ea"/>
                <a:cs typeface="+mn-cs"/>
              </a:rPr>
              <a:t>Machine Learning For Manufacturing</a:t>
            </a:r>
            <a:endParaRPr lang="en-US" dirty="0">
              <a:ea typeface="+mn-ea"/>
              <a:cs typeface="+mn-cs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663" y="2155032"/>
            <a:ext cx="2313871" cy="2313871"/>
          </a:xfrm>
        </p:spPr>
      </p:pic>
    </p:spTree>
    <p:extLst>
      <p:ext uri="{BB962C8B-B14F-4D97-AF65-F5344CB8AC3E}">
        <p14:creationId xmlns:p14="http://schemas.microsoft.com/office/powerpoint/2010/main" val="10686500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49325" y="479425"/>
            <a:ext cx="7707313" cy="650875"/>
          </a:xfrm>
        </p:spPr>
        <p:txBody>
          <a:bodyPr rtlCol="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>
                <a:latin typeface="Arial" charset="0"/>
                <a:ea typeface="ＭＳ Ｐゴシック" charset="-128"/>
              </a:rPr>
              <a:t>Predicting Material Type – </a:t>
            </a:r>
            <a:r>
              <a:rPr lang="en-US" altLang="en-US" dirty="0" smtClean="0">
                <a:latin typeface="Arial" charset="0"/>
                <a:ea typeface="ＭＳ Ｐゴシック" charset="-128"/>
              </a:rPr>
              <a:t>Vibration Energy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11" y="3455751"/>
            <a:ext cx="1847135" cy="1385352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410" y="3455750"/>
            <a:ext cx="1847137" cy="1385353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5" y="1673352"/>
            <a:ext cx="1945229" cy="1458922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731" y="1673352"/>
            <a:ext cx="1916497" cy="1437373"/>
          </a:xfrm>
        </p:spPr>
      </p:pic>
      <p:cxnSp>
        <p:nvCxnSpPr>
          <p:cNvPr id="17" name="Straight Arrow Connector 16"/>
          <p:cNvCxnSpPr/>
          <p:nvPr/>
        </p:nvCxnSpPr>
        <p:spPr>
          <a:xfrm>
            <a:off x="5059673" y="3216642"/>
            <a:ext cx="146998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222654" y="2649060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SVM</a:t>
            </a:r>
            <a:endParaRPr lang="en-US" dirty="0">
              <a:solidFill>
                <a:schemeClr val="bg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90" r="5563"/>
          <a:stretch/>
        </p:blipFill>
        <p:spPr>
          <a:xfrm>
            <a:off x="6823946" y="1703555"/>
            <a:ext cx="1908279" cy="91282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9" t="18768" r="8936" b="15061"/>
          <a:stretch/>
        </p:blipFill>
        <p:spPr>
          <a:xfrm>
            <a:off x="6823947" y="2776700"/>
            <a:ext cx="1908279" cy="8462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" t="35716" r="-1091" b="614"/>
          <a:stretch/>
        </p:blipFill>
        <p:spPr>
          <a:xfrm>
            <a:off x="6823946" y="3818268"/>
            <a:ext cx="1607522" cy="102283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024053" y="5164580"/>
            <a:ext cx="16957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Vibration Energy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23946" y="5208807"/>
            <a:ext cx="1411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Material Type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5888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49325" y="479425"/>
            <a:ext cx="7707313" cy="650875"/>
          </a:xfrm>
        </p:spPr>
        <p:txBody>
          <a:bodyPr rtlCol="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>
                <a:latin typeface="Arial" charset="0"/>
                <a:ea typeface="ＭＳ Ｐゴシック" charset="-128"/>
              </a:rPr>
              <a:t>Predicting Material Type </a:t>
            </a:r>
            <a:r>
              <a:rPr lang="en-US" altLang="en-US" dirty="0" smtClean="0">
                <a:latin typeface="Arial" charset="0"/>
                <a:ea typeface="ＭＳ Ｐゴシック" charset="-128"/>
              </a:rPr>
              <a:t>- Support Vector Machine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354" y="1285266"/>
            <a:ext cx="2988790" cy="27360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809545" y="1285266"/>
                <a:ext cx="55091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600" dirty="0" smtClean="0">
                    <a:latin typeface="Calibri" panose="020F0502020204030204" pitchFamily="34" charset="0"/>
                  </a:rPr>
                  <a:t>Assume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0" smtClean="0">
                            <a:solidFill>
                              <a:srgbClr val="3C45F6"/>
                            </a:solidFill>
                            <a:latin typeface="Cambria Math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altLang="ko-KR" sz="1600" dirty="0" smtClean="0">
                    <a:latin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b="0" i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o</m:t>
                        </m:r>
                      </m:sub>
                    </m:sSub>
                  </m:oMath>
                </a14:m>
                <a:r>
                  <a:rPr lang="en-US" altLang="ko-KR" sz="1600" dirty="0" smtClean="0">
                    <a:latin typeface="Calibri" panose="020F0502020204030204" pitchFamily="34" charset="0"/>
                  </a:rPr>
                  <a:t> are on the marginal lines </a:t>
                </a:r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45" y="1285266"/>
                <a:ext cx="5509120" cy="338554"/>
              </a:xfrm>
              <a:prstGeom prst="rect">
                <a:avLst/>
              </a:prstGeom>
              <a:blipFill rotWithShape="0">
                <a:blip r:embed="rId3"/>
                <a:stretch>
                  <a:fillRect l="-442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TextBox 101"/>
          <p:cNvSpPr txBox="1"/>
          <p:nvPr/>
        </p:nvSpPr>
        <p:spPr>
          <a:xfrm>
            <a:off x="809545" y="4240388"/>
            <a:ext cx="6480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Calibri" panose="020F0502020204030204" pitchFamily="34" charset="0"/>
              </a:rPr>
              <a:t>Reduces an optimization problem:</a:t>
            </a:r>
          </a:p>
        </p:txBody>
      </p:sp>
      <p:grpSp>
        <p:nvGrpSpPr>
          <p:cNvPr id="103" name="Group 102"/>
          <p:cNvGrpSpPr/>
          <p:nvPr/>
        </p:nvGrpSpPr>
        <p:grpSpPr>
          <a:xfrm>
            <a:off x="809545" y="2623328"/>
            <a:ext cx="3499887" cy="1322606"/>
            <a:chOff x="468334" y="1175654"/>
            <a:chExt cx="3499887" cy="13226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Rectangle 103"/>
                <p:cNvSpPr/>
                <p:nvPr/>
              </p:nvSpPr>
              <p:spPr>
                <a:xfrm>
                  <a:off x="1323458" y="1175654"/>
                  <a:ext cx="2644763" cy="13226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1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1600" b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altLang="ko-KR" sz="1600" b="1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6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1" i="1">
                                    <a:latin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sz="1600">
                                    <a:latin typeface="Cambria Math"/>
                                  </a:rPr>
                                  <m:t>o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∙</m:t>
                        </m:r>
                        <m:f>
                          <m:f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altLang="ko-KR" sz="1600" b="1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𝒘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ko-KR" sz="1600" b="1" i="1">
                                    <a:latin typeface="Cambria Math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b="1" i="1">
                                    <a:latin typeface="Cambria Math"/>
                                    <a:ea typeface="Cambria Math"/>
                                  </a:rPr>
                                  <m:t>𝒘</m:t>
                                </m:r>
                              </m:e>
                            </m:d>
                          </m:den>
                        </m:f>
                      </m:oMath>
                    </m:oMathPara>
                  </a14:m>
                  <a:endParaRPr lang="en-US" altLang="ko-KR" sz="1600" dirty="0" smtClean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1−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𝑏</m:t>
                                </m:r>
                              </m:e>
                            </m:d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b="0" i="1" smtClean="0">
                                    <a:latin typeface="Cambria Math"/>
                                  </a:rPr>
                                  <m:t>1+</m:t>
                                </m:r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  <m: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/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altLang="ko-KR" sz="1600" b="1" i="1">
                                <a:latin typeface="Cambria Math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ko-KR" sz="1600" b="1" i="1">
                                <a:latin typeface="Cambria Math"/>
                                <a:ea typeface="Cambria Math"/>
                              </a:rPr>
                              <m:t>𝒘</m:t>
                            </m:r>
                          </m:e>
                        </m:d>
                      </m:oMath>
                    </m:oMathPara>
                  </a14:m>
                  <a:endParaRPr lang="en-US" altLang="ko-KR" sz="1600" dirty="0" smtClean="0">
                    <a:solidFill>
                      <a:schemeClr val="tx1"/>
                    </a:solidFill>
                    <a:ea typeface="Cambria Math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ko-KR" sz="1600" b="1" i="1">
                                    <a:latin typeface="Cambria Math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b="1" i="1">
                                    <a:latin typeface="Cambria Math"/>
                                    <a:ea typeface="Cambria Math"/>
                                  </a:rPr>
                                  <m:t>𝒘</m:t>
                                </m:r>
                              </m:e>
                            </m:d>
                          </m:den>
                        </m:f>
                      </m:oMath>
                    </m:oMathPara>
                  </a14:m>
                  <a:endParaRPr lang="ko-KR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Rectangle 10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3458" y="1175654"/>
                  <a:ext cx="2644763" cy="132260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5" name="Rectangle 104"/>
            <p:cNvSpPr/>
            <p:nvPr/>
          </p:nvSpPr>
          <p:spPr>
            <a:xfrm>
              <a:off x="468334" y="1255258"/>
              <a:ext cx="98616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Calibri" panose="020F0502020204030204" pitchFamily="34" charset="0"/>
                </a:rPr>
                <a:t>Width</a:t>
              </a:r>
              <a:endParaRPr lang="ko-KR" altLang="en-US" sz="16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1414288" y="1715260"/>
                <a:ext cx="20882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/>
                      </a:rPr>
                      <m:t>(+1)</m:t>
                    </m:r>
                  </m:oMath>
                </a14:m>
                <a:r>
                  <a:rPr lang="en-US" altLang="ko-KR" sz="16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6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ko-KR" sz="1600" b="1" i="1">
                                <a:latin typeface="Cambria Math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ko-KR" sz="1600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sz="1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600" b="1">
                                <a:solidFill>
                                  <a:srgbClr val="3C45F6"/>
                                </a:solidFill>
                                <a:latin typeface="Cambria Math"/>
                              </a:rPr>
                              <m:t>+</m:t>
                            </m:r>
                          </m:sub>
                        </m:sSub>
                        <m:r>
                          <a:rPr lang="en-US" altLang="ko-KR" sz="1600" i="1">
                            <a:latin typeface="Cambria Math"/>
                          </a:rPr>
                          <m:t>+</m:t>
                        </m:r>
                        <m:r>
                          <a:rPr lang="en-US" altLang="ko-KR" sz="1600" i="1">
                            <a:latin typeface="Cambria Math"/>
                          </a:rPr>
                          <m:t>𝑏</m:t>
                        </m:r>
                      </m:e>
                    </m:d>
                    <m:r>
                      <a:rPr lang="en-US" altLang="ko-KR" sz="1600" b="0" i="1" smtClean="0">
                        <a:latin typeface="Cambria Math"/>
                      </a:rPr>
                      <m:t>=</m:t>
                    </m:r>
                    <m:r>
                      <a:rPr lang="en-US" altLang="ko-KR" sz="1600" i="1">
                        <a:latin typeface="Cambria Math"/>
                        <a:ea typeface="Cambria Math"/>
                      </a:rPr>
                      <m:t>1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288" y="1715260"/>
                <a:ext cx="2088264" cy="338554"/>
              </a:xfrm>
              <a:prstGeom prst="rect">
                <a:avLst/>
              </a:prstGeom>
              <a:blipFill rotWithShape="0">
                <a:blip r:embed="rId5"/>
                <a:stretch>
                  <a:fillRect l="-29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1412551" y="2131875"/>
                <a:ext cx="206902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/>
                      </a:rPr>
                      <m:t>(−1)</m:t>
                    </m:r>
                  </m:oMath>
                </a14:m>
                <a:r>
                  <a:rPr lang="en-US" altLang="ko-KR" sz="16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6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ko-KR" sz="1600" b="1" i="1">
                                <a:latin typeface="Cambria Math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ko-KR" sz="1600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sz="1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60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o</m:t>
                            </m:r>
                          </m:sub>
                        </m:sSub>
                        <m:r>
                          <a:rPr lang="en-US" altLang="ko-KR" sz="1600" i="1">
                            <a:latin typeface="Cambria Math"/>
                          </a:rPr>
                          <m:t>+</m:t>
                        </m:r>
                        <m:r>
                          <a:rPr lang="en-US" altLang="ko-KR" sz="1600" i="1">
                            <a:latin typeface="Cambria Math"/>
                          </a:rPr>
                          <m:t>𝑏</m:t>
                        </m:r>
                      </m:e>
                    </m:d>
                    <m:r>
                      <a:rPr lang="en-US" altLang="ko-KR" sz="1600" b="0" i="1" smtClean="0">
                        <a:latin typeface="Cambria Math"/>
                      </a:rPr>
                      <m:t>=</m:t>
                    </m:r>
                    <m:r>
                      <a:rPr lang="en-US" altLang="ko-KR" sz="1600" i="1">
                        <a:latin typeface="Cambria Math"/>
                        <a:ea typeface="Cambria Math"/>
                      </a:rPr>
                      <m:t>1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551" y="2131875"/>
                <a:ext cx="2069028" cy="338554"/>
              </a:xfrm>
              <a:prstGeom prst="rect">
                <a:avLst/>
              </a:prstGeom>
              <a:blipFill rotWithShape="0">
                <a:blip r:embed="rId6"/>
                <a:stretch>
                  <a:fillRect l="-295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2" name="Group 111"/>
          <p:cNvGrpSpPr/>
          <p:nvPr/>
        </p:nvGrpSpPr>
        <p:grpSpPr>
          <a:xfrm>
            <a:off x="3024354" y="4932637"/>
            <a:ext cx="4411947" cy="1019423"/>
            <a:chOff x="4071266" y="3417326"/>
            <a:chExt cx="4411947" cy="10194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/>
                <p:cNvSpPr txBox="1"/>
                <p:nvPr/>
              </p:nvSpPr>
              <p:spPr>
                <a:xfrm>
                  <a:off x="4071266" y="3417326"/>
                  <a:ext cx="1407437" cy="5604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altLang="ko-KR" sz="160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ko-KR" sz="1600" i="1" smtClean="0">
                                    <a:latin typeface="Cambria Math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 i="0" smtClean="0">
                                    <a:latin typeface="Cambria Math"/>
                                  </a:rP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600" b="0" i="0" smtClean="0">
                                    <a:latin typeface="Cambria Math"/>
                                  </a:rPr>
                                  <m:t>in</m:t>
                                </m:r>
                              </m:e>
                              <m:lim>
                                <m:r>
                                  <a:rPr lang="en-US" altLang="ko-KR" sz="1600" b="1" i="1" smtClean="0">
                                    <a:latin typeface="Cambria Math"/>
                                  </a:rPr>
                                  <m:t>𝒘</m:t>
                                </m:r>
                                <m:r>
                                  <a:rPr lang="en-US" altLang="ko-KR" sz="1600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ko-KR" sz="1600" b="0" i="1" smtClean="0">
                                    <a:latin typeface="Cambria Math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altLang="ko-KR" sz="1600" b="0" i="1" smtClean="0">
                                <a:latin typeface="Cambria Math"/>
                              </a:rPr>
                              <m:t>   </m:t>
                            </m:r>
                            <m:f>
                              <m:fPr>
                                <m:ctrlPr>
                                  <a:rPr lang="en-US" altLang="ko-KR" sz="1600" i="1">
                                    <a:latin typeface="Cambria Math" charset="0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1600" b="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ko-KR" sz="1600" b="0" i="1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altLang="ko-KR" sz="1600" b="1" i="1">
                                    <a:latin typeface="Cambria Math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600" b="1" i="1">
                                    <a:latin typeface="Cambria Math"/>
                                    <a:ea typeface="Cambria Math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altLang="ko-KR" sz="1600" i="1">
                                    <a:latin typeface="Cambria Math"/>
                                    <a:ea typeface="Cambria Math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ko-KR" sz="1600" b="1" i="1">
                                <a:latin typeface="Cambria Math"/>
                                <a:ea typeface="Cambria Math"/>
                              </a:rPr>
                              <m:t>𝒘</m:t>
                            </m:r>
                            <m:r>
                              <m:rPr>
                                <m:nor/>
                              </m:rPr>
                              <a:rPr lang="en-US" altLang="ko-KR" sz="1600" dirty="0">
                                <a:latin typeface="Calibri" panose="020F0502020204030204" pitchFamily="34" charset="0"/>
                              </a:rPr>
                              <m:t> </m:t>
                            </m:r>
                          </m:e>
                        </m:func>
                      </m:oMath>
                    </m:oMathPara>
                  </a14:m>
                  <a:endParaRPr lang="en-US" altLang="ko-KR" sz="1600" dirty="0" smtClean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3" name="TextBox 1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1266" y="3417326"/>
                  <a:ext cx="1407437" cy="56047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Rectangle 113"/>
                <p:cNvSpPr/>
                <p:nvPr/>
              </p:nvSpPr>
              <p:spPr>
                <a:xfrm>
                  <a:off x="4077200" y="4066455"/>
                  <a:ext cx="4406013" cy="37029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0" i="0" smtClean="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/>
                          </a:rPr>
                          <m:t>s</m:t>
                        </m:r>
                        <m:r>
                          <a:rPr lang="en-US" altLang="ko-KR" sz="1600" b="0" i="0" smtClean="0">
                            <a:latin typeface="Cambria Math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/>
                          </a:rPr>
                          <m:t>t</m:t>
                        </m:r>
                        <m:r>
                          <a:rPr lang="en-US" altLang="ko-KR" sz="1600" b="0" i="0" smtClean="0">
                            <a:latin typeface="Cambria Math"/>
                          </a:rPr>
                          <m:t>.    </m:t>
                        </m:r>
                        <m:sSup>
                          <m:sSupPr>
                            <m:ctrlPr>
                              <a:rPr lang="en-US" altLang="ko-KR" sz="160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ko-KR" sz="16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ko-KR" sz="1600" i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ko-KR" sz="16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ko-KR" sz="1600" i="1">
                                <a:latin typeface="Cambria Math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altLang="ko-KR" sz="1600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sz="16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600" b="1" i="1" smtClean="0">
                                    <a:latin typeface="Cambria Math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altLang="ko-KR" sz="1600" i="1">
                                    <a:latin typeface="Cambria Math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ko-KR" sz="16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600" b="1" i="1">
                                    <a:latin typeface="Cambria Math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ko-KR" sz="1600" i="1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altLang="ko-KR" sz="1600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ko-KR" sz="1600" i="1">
                                    <a:latin typeface="Cambria Math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altLang="ko-KR" sz="1600" i="1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ko-KR" sz="1600" i="1">
                                <a:latin typeface="Cambria Math"/>
                              </a:rPr>
                              <m:t>𝑏</m:t>
                            </m:r>
                            <m:r>
                              <m:rPr>
                                <m:nor/>
                              </m:rPr>
                              <a:rPr lang="en-US" altLang="ko-KR" sz="1600" dirty="0">
                                <a:latin typeface="Calibri" panose="020F0502020204030204" pitchFamily="34" charset="0"/>
                              </a:rPr>
                              <m:t> </m:t>
                            </m:r>
                          </m:e>
                        </m:d>
                        <m:r>
                          <a:rPr lang="en-US" altLang="ko-KR" sz="1600" b="0" i="1" dirty="0" smtClean="0">
                            <a:latin typeface="Cambria Math"/>
                          </a:rPr>
                          <m:t>−1</m:t>
                        </m:r>
                        <m:r>
                          <a:rPr lang="en-US" altLang="ko-KR" sz="1600" b="0" i="1" dirty="0" smtClean="0">
                            <a:latin typeface="Cambria Math"/>
                            <a:ea typeface="Cambria Math"/>
                          </a:rPr>
                          <m:t>≥</m:t>
                        </m:r>
                        <m:r>
                          <a:rPr lang="en-US" altLang="ko-KR" sz="1600" b="0" i="1" dirty="0" smtClean="0">
                            <a:latin typeface="Cambria Math"/>
                          </a:rPr>
                          <m:t>0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,  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=1, …,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𝑚</m:t>
                        </m:r>
                      </m:oMath>
                    </m:oMathPara>
                  </a14:m>
                  <a:endParaRPr lang="ko-KR" altLang="en-US" sz="160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4" name="Rectangle 1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7200" y="4066455"/>
                  <a:ext cx="4406013" cy="37029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t="-76667" b="-10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5" name="Rectangle 114"/>
          <p:cNvSpPr/>
          <p:nvPr/>
        </p:nvSpPr>
        <p:spPr>
          <a:xfrm>
            <a:off x="3024354" y="4802264"/>
            <a:ext cx="5632284" cy="13117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/>
              <p:cNvSpPr txBox="1"/>
              <p:nvPr/>
            </p:nvSpPr>
            <p:spPr>
              <a:xfrm>
                <a:off x="1302628" y="5096337"/>
                <a:ext cx="208823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 smtClean="0">
                    <a:latin typeface="Calibri" panose="020F0502020204030204" pitchFamily="34" charset="0"/>
                  </a:rPr>
                  <a:t>Primal problem</a:t>
                </a:r>
              </a:p>
              <a:p>
                <a:r>
                  <a:rPr lang="en-US" altLang="ko-KR" sz="1600" dirty="0" smtClean="0">
                    <a:latin typeface="Calibri" panose="020F0502020204030204" pitchFamily="34" charset="0"/>
                  </a:rPr>
                  <a:t>To find </a:t>
                </a:r>
                <a14:m>
                  <m:oMath xmlns:m="http://schemas.openxmlformats.org/officeDocument/2006/math">
                    <m:r>
                      <a:rPr lang="en-US" altLang="ko-KR" sz="1600" b="1" i="1">
                        <a:latin typeface="Cambria Math"/>
                      </a:rPr>
                      <m:t>𝒘</m:t>
                    </m:r>
                    <m:r>
                      <a:rPr lang="en-US" altLang="ko-KR" sz="1600" i="1">
                        <a:latin typeface="Cambria Math"/>
                      </a:rPr>
                      <m:t>,</m:t>
                    </m:r>
                    <m:r>
                      <a:rPr lang="en-US" altLang="ko-KR" sz="1600" i="1">
                        <a:latin typeface="Cambria Math"/>
                      </a:rPr>
                      <m:t>𝑏</m:t>
                    </m:r>
                  </m:oMath>
                </a14:m>
                <a:r>
                  <a:rPr lang="en-US" altLang="ko-KR" sz="1600" dirty="0" smtClean="0">
                    <a:latin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6" name="TextBox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628" y="5096337"/>
                <a:ext cx="2088232" cy="584775"/>
              </a:xfrm>
              <a:prstGeom prst="rect">
                <a:avLst/>
              </a:prstGeom>
              <a:blipFill rotWithShape="0">
                <a:blip r:embed="rId9"/>
                <a:stretch>
                  <a:fillRect l="-1754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614811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49325" y="479425"/>
            <a:ext cx="7918374" cy="650875"/>
          </a:xfrm>
        </p:spPr>
        <p:txBody>
          <a:bodyPr rtlCol="0" anchor="ctr">
            <a:normAutofit fontScale="90000"/>
          </a:bodyPr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Predicting Material </a:t>
            </a:r>
            <a:r>
              <a:rPr lang="en-US" altLang="en-US" sz="2700" dirty="0">
                <a:latin typeface="Arial" charset="0"/>
                <a:ea typeface="ＭＳ Ｐゴシック" charset="-128"/>
              </a:rPr>
              <a:t>Type</a:t>
            </a:r>
            <a:r>
              <a:rPr lang="en-US" altLang="en-US" dirty="0">
                <a:latin typeface="Arial" charset="0"/>
                <a:ea typeface="ＭＳ Ｐゴシック" charset="-128"/>
              </a:rPr>
              <a:t> - </a:t>
            </a:r>
            <a:r>
              <a:rPr lang="en-US" altLang="en-US" dirty="0" smtClean="0">
                <a:latin typeface="Arial" charset="0"/>
                <a:ea typeface="ＭＳ Ｐゴシック" charset="-128"/>
              </a:rPr>
              <a:t>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Multiclass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Support Vector Machine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54211" y="3647348"/>
            <a:ext cx="1832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latin typeface="Arial" charset="0"/>
                <a:ea typeface="Arial" charset="0"/>
                <a:cs typeface="Arial" charset="0"/>
              </a:rPr>
              <a:t>1018        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A36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90" r="5563"/>
          <a:stretch/>
        </p:blipFill>
        <p:spPr>
          <a:xfrm>
            <a:off x="1279673" y="4841103"/>
            <a:ext cx="1908279" cy="91282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9" t="18768" r="8936" b="15061"/>
          <a:stretch/>
        </p:blipFill>
        <p:spPr>
          <a:xfrm>
            <a:off x="6748359" y="4851558"/>
            <a:ext cx="1908279" cy="8462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" t="35716" r="-1091" b="614"/>
          <a:stretch/>
        </p:blipFill>
        <p:spPr>
          <a:xfrm>
            <a:off x="4187143" y="4841103"/>
            <a:ext cx="1607522" cy="1022835"/>
          </a:xfrm>
          <a:prstGeom prst="rect">
            <a:avLst/>
          </a:prstGeom>
        </p:spPr>
      </p:pic>
      <p:cxnSp>
        <p:nvCxnSpPr>
          <p:cNvPr id="20" name="Straight Arrow Connector 19"/>
          <p:cNvCxnSpPr>
            <a:endCxn id="15" idx="0"/>
          </p:cNvCxnSpPr>
          <p:nvPr/>
        </p:nvCxnSpPr>
        <p:spPr>
          <a:xfrm>
            <a:off x="4990904" y="4097438"/>
            <a:ext cx="0" cy="74366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702498" y="4107893"/>
            <a:ext cx="0" cy="74366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990904" y="4107893"/>
            <a:ext cx="2711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233812" y="3287211"/>
            <a:ext cx="0" cy="155389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346701" y="3287211"/>
            <a:ext cx="0" cy="82068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2233812" y="3287211"/>
            <a:ext cx="411288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187143" y="2094039"/>
            <a:ext cx="0" cy="118061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233812" y="2874548"/>
            <a:ext cx="3361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Stainless Steel     Mild Steel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475" y="1477404"/>
            <a:ext cx="2727224" cy="1232738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3241681" y="1733320"/>
            <a:ext cx="1890924" cy="40011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New</a:t>
            </a:r>
            <a:r>
              <a:rPr lang="en-US" sz="2000" dirty="0" smtClean="0"/>
              <a:t>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Sample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94364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49325" y="479425"/>
            <a:ext cx="7707313" cy="650875"/>
          </a:xfrm>
        </p:spPr>
        <p:txBody>
          <a:bodyPr rtlCol="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>
                <a:latin typeface="Arial" charset="0"/>
                <a:ea typeface="ＭＳ Ｐゴシック" charset="-128"/>
              </a:rPr>
              <a:t>Predicting Material Type – </a:t>
            </a:r>
            <a:r>
              <a:rPr lang="en-US" altLang="en-US" dirty="0" smtClean="0">
                <a:latin typeface="Arial" charset="0"/>
                <a:ea typeface="ＭＳ Ｐゴシック" charset="-128"/>
              </a:rPr>
              <a:t>SVM Results</a:t>
            </a:r>
            <a:endParaRPr lang="en-US" dirty="0">
              <a:ea typeface="+mj-ea"/>
              <a:cs typeface="+mj-cs"/>
            </a:endParaRPr>
          </a:p>
        </p:txBody>
      </p:sp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1980970275"/>
              </p:ext>
            </p:extLst>
          </p:nvPr>
        </p:nvGraphicFramePr>
        <p:xfrm>
          <a:off x="1142036" y="1211805"/>
          <a:ext cx="6811220" cy="45408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303363" y="5834123"/>
            <a:ext cx="326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~75 % Classification Accuracy</a:t>
            </a:r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61836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pPr eaLnBrk="1" hangingPunct="1"/>
            <a:r>
              <a:rPr lang="en-US" altLang="en-US" dirty="0" smtClean="0">
                <a:latin typeface="Arial" charset="0"/>
                <a:ea typeface="ＭＳ Ｐゴシック" charset="-128"/>
              </a:rPr>
              <a:t>Predicting Material Type – Test Conditions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955676" y="1280713"/>
            <a:ext cx="4750643" cy="5011737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altLang="en-US" dirty="0" smtClean="0">
                <a:latin typeface="Arial" charset="0"/>
                <a:ea typeface="ＭＳ Ｐゴシック" charset="-128"/>
              </a:rPr>
              <a:t>Achieved 75% accuracy using cut energy</a:t>
            </a:r>
          </a:p>
          <a:p>
            <a:pPr lvl="1"/>
            <a:endParaRPr lang="en-US" altLang="en-US" dirty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dirty="0" smtClean="0">
                <a:latin typeface="Arial" charset="0"/>
                <a:ea typeface="ＭＳ Ｐゴシック" charset="-128"/>
              </a:rPr>
              <a:t>Very good proof of concept</a:t>
            </a:r>
          </a:p>
          <a:p>
            <a:pPr lvl="1"/>
            <a:endParaRPr lang="en-US" altLang="en-US" dirty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dirty="0" smtClean="0">
                <a:latin typeface="Arial" charset="0"/>
                <a:ea typeface="ＭＳ Ｐゴシック" charset="-128"/>
              </a:rPr>
              <a:t>Test conditions are constant so we would expect accuracy to be near 100%</a:t>
            </a:r>
          </a:p>
          <a:p>
            <a:pPr lvl="1"/>
            <a:endParaRPr lang="en-US" altLang="en-US" dirty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dirty="0" smtClean="0">
                <a:latin typeface="Arial" charset="0"/>
                <a:ea typeface="ＭＳ Ｐゴシック" charset="-128"/>
              </a:rPr>
              <a:t>We need more input features to get better classification results</a:t>
            </a:r>
          </a:p>
          <a:p>
            <a:pPr lvl="1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lvl="1" indent="0">
              <a:buNone/>
            </a:pPr>
            <a:endParaRPr lang="en-US" altLang="en-US" dirty="0">
              <a:latin typeface="Arial" charset="0"/>
              <a:ea typeface="ＭＳ Ｐゴシック" charset="-128"/>
            </a:endParaRPr>
          </a:p>
          <a:p>
            <a:pPr lvl="1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lvl="1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lvl="1" indent="0">
              <a:buNone/>
            </a:pP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112" y="1280714"/>
            <a:ext cx="2674114" cy="178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4758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Predicting Material Type – </a:t>
            </a:r>
            <a:r>
              <a:rPr lang="en-US" altLang="en-US" dirty="0" smtClean="0">
                <a:latin typeface="Arial" charset="0"/>
                <a:ea typeface="ＭＳ Ｐゴシック" charset="-128"/>
              </a:rPr>
              <a:t>More Features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pic>
        <p:nvPicPr>
          <p:cNvPr id="5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5" y="1349538"/>
            <a:ext cx="7973239" cy="469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0982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Predicting Material Type – </a:t>
            </a:r>
            <a:r>
              <a:rPr lang="en-US" altLang="en-US" dirty="0" smtClean="0">
                <a:latin typeface="Arial" charset="0"/>
                <a:ea typeface="ＭＳ Ｐゴシック" charset="-128"/>
              </a:rPr>
              <a:t>More Features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pic>
        <p:nvPicPr>
          <p:cNvPr id="5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5" y="1349538"/>
            <a:ext cx="7973239" cy="469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15809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Predicting Material Type – </a:t>
            </a:r>
            <a:r>
              <a:rPr lang="en-US" altLang="en-US" dirty="0" smtClean="0">
                <a:latin typeface="Arial" charset="0"/>
                <a:ea typeface="ＭＳ Ｐゴシック" charset="-128"/>
              </a:rPr>
              <a:t>More Features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pic>
        <p:nvPicPr>
          <p:cNvPr id="5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5" y="1349538"/>
            <a:ext cx="7973239" cy="469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7386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Predicting Material Type – </a:t>
            </a:r>
            <a:r>
              <a:rPr lang="en-US" altLang="en-US" dirty="0" smtClean="0">
                <a:latin typeface="Arial" charset="0"/>
                <a:ea typeface="ＭＳ Ｐゴシック" charset="-128"/>
              </a:rPr>
              <a:t>More Features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pic>
        <p:nvPicPr>
          <p:cNvPr id="5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13" y="1349538"/>
            <a:ext cx="7971963" cy="469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6190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Predicting Material Type – </a:t>
            </a:r>
            <a:r>
              <a:rPr lang="en-US" altLang="en-US" dirty="0" smtClean="0">
                <a:latin typeface="Arial" charset="0"/>
                <a:ea typeface="ＭＳ Ｐゴシック" charset="-128"/>
              </a:rPr>
              <a:t>More Features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pic>
        <p:nvPicPr>
          <p:cNvPr id="5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13" y="1349538"/>
            <a:ext cx="7971963" cy="469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016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49325" y="182562"/>
            <a:ext cx="7707313" cy="650875"/>
          </a:xfrm>
        </p:spPr>
        <p:txBody>
          <a:bodyPr rtlCol="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>
                <a:latin typeface="Arial" charset="0"/>
                <a:ea typeface="ＭＳ Ｐゴシック" charset="-128"/>
              </a:rPr>
              <a:t>Data collection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949325" y="1211263"/>
            <a:ext cx="3074261" cy="5120089"/>
          </a:xfrm>
        </p:spPr>
        <p:txBody>
          <a:bodyPr>
            <a:normAutofit/>
          </a:bodyPr>
          <a:lstStyle/>
          <a:p>
            <a:r>
              <a:rPr lang="en-US" dirty="0"/>
              <a:t>Mori </a:t>
            </a:r>
            <a:r>
              <a:rPr lang="en-US" dirty="0" smtClean="0"/>
              <a:t>Seiki </a:t>
            </a:r>
            <a:r>
              <a:rPr lang="en-US" altLang="en-US" dirty="0" smtClean="0">
                <a:latin typeface="Arial" charset="0"/>
                <a:ea typeface="ＭＳ Ｐゴシック" charset="-128"/>
              </a:rPr>
              <a:t>Milling Machine</a:t>
            </a: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Operated at 3000 RPM</a:t>
            </a:r>
          </a:p>
          <a:p>
            <a:pPr marL="285750" indent="-285750">
              <a:buFont typeface="Wingdings" charset="2"/>
              <a:buChar char="§"/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High feed rate to accelerate tool wear</a:t>
            </a: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876800" y="1211263"/>
            <a:ext cx="3779838" cy="5409456"/>
          </a:xfrm>
        </p:spPr>
        <p:txBody>
          <a:bodyPr>
            <a:normAutofit/>
          </a:bodyPr>
          <a:lstStyle/>
          <a:p>
            <a:pPr marL="0" indent="0"/>
            <a:r>
              <a:rPr lang="en-US" altLang="en-US" dirty="0" smtClean="0">
                <a:latin typeface="Arial" charset="0"/>
                <a:ea typeface="ＭＳ Ｐゴシック" charset="-128"/>
              </a:rPr>
              <a:t>Infinite Uptime Sensor</a:t>
            </a: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3 Axis Acceleration Sensor</a:t>
            </a:r>
          </a:p>
          <a:p>
            <a:pPr marL="285750" indent="-285750">
              <a:buFont typeface="Wingdings" charset="2"/>
              <a:buChar char="§"/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Audio Sensor</a:t>
            </a:r>
          </a:p>
          <a:p>
            <a:pPr marL="285750" indent="-285750">
              <a:buFont typeface="Wingdings" charset="2"/>
              <a:buChar char="§"/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Waterproof</a:t>
            </a:r>
          </a:p>
        </p:txBody>
      </p:sp>
      <p:pic>
        <p:nvPicPr>
          <p:cNvPr id="16390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165350"/>
            <a:ext cx="3344863" cy="217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5" y="1854200"/>
            <a:ext cx="3074261" cy="3074261"/>
          </a:xfrm>
          <a:prstGeom prst="rect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107" y="1854200"/>
            <a:ext cx="4487364" cy="3074261"/>
          </a:xfrm>
          <a:prstGeom prst="rect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8094002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49325" y="479425"/>
            <a:ext cx="7707313" cy="650875"/>
          </a:xfrm>
        </p:spPr>
        <p:txBody>
          <a:bodyPr rtlCol="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>
                <a:latin typeface="Arial" charset="0"/>
                <a:ea typeface="ＭＳ Ｐゴシック" charset="-128"/>
              </a:rPr>
              <a:t>Predicting Material Type – </a:t>
            </a:r>
            <a:r>
              <a:rPr lang="en-US" altLang="en-US" dirty="0" smtClean="0">
                <a:latin typeface="Arial" charset="0"/>
                <a:ea typeface="ＭＳ Ｐゴシック" charset="-128"/>
              </a:rPr>
              <a:t>Energy Bands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03363" y="5834123"/>
            <a:ext cx="326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~90 % Classification Accuracy</a:t>
            </a:r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325" y="1130300"/>
            <a:ext cx="68199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165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pPr eaLnBrk="1" hangingPunct="1"/>
            <a:r>
              <a:rPr lang="en-US" altLang="en-US" dirty="0" smtClean="0">
                <a:latin typeface="Arial" charset="0"/>
                <a:ea typeface="ＭＳ Ｐゴシック" charset="-128"/>
              </a:rPr>
              <a:t>Predicting Material Type – Conclusion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955677" y="1280713"/>
            <a:ext cx="5271503" cy="5011737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altLang="en-US" dirty="0" smtClean="0">
                <a:latin typeface="Arial" charset="0"/>
                <a:ea typeface="ＭＳ Ｐゴシック" charset="-128"/>
              </a:rPr>
              <a:t>Achieved 90% accuracy using the following features:</a:t>
            </a:r>
          </a:p>
          <a:p>
            <a:pPr lvl="2"/>
            <a:r>
              <a:rPr lang="en-US" altLang="en-US" dirty="0" smtClean="0">
                <a:latin typeface="Arial" charset="0"/>
                <a:ea typeface="ＭＳ Ｐゴシック" charset="-128"/>
              </a:rPr>
              <a:t>Overall vibration and audio energy (4)</a:t>
            </a:r>
          </a:p>
          <a:p>
            <a:pPr lvl="2"/>
            <a:r>
              <a:rPr lang="en-US" altLang="en-US" dirty="0" smtClean="0">
                <a:latin typeface="Arial" charset="0"/>
                <a:ea typeface="ＭＳ Ｐゴシック" charset="-128"/>
              </a:rPr>
              <a:t>Audio energy in three frequency bands (3)</a:t>
            </a:r>
          </a:p>
          <a:p>
            <a:pPr lvl="2"/>
            <a:r>
              <a:rPr lang="en-US" altLang="en-US" dirty="0" smtClean="0">
                <a:latin typeface="Arial" charset="0"/>
                <a:ea typeface="ＭＳ Ｐゴシック" charset="-128"/>
              </a:rPr>
              <a:t>Vibration energy in six frequency bands (6)</a:t>
            </a:r>
          </a:p>
          <a:p>
            <a:pPr lvl="1"/>
            <a:endParaRPr lang="en-US" altLang="en-US" dirty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dirty="0" smtClean="0">
                <a:latin typeface="Arial" charset="0"/>
                <a:ea typeface="ＭＳ Ｐゴシック" charset="-128"/>
              </a:rPr>
              <a:t>Samples from a totally different setup were predicted with 50% accuracy</a:t>
            </a:r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lvl="1" indent="0">
              <a:buNone/>
            </a:pPr>
            <a:endParaRPr lang="en-US" altLang="en-US" dirty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dirty="0" smtClean="0">
                <a:latin typeface="Arial" charset="0"/>
                <a:ea typeface="ＭＳ Ｐゴシック" charset="-128"/>
              </a:rPr>
              <a:t>The material type classifier could be useful to recognize material defects if milling conditions were constant over a long period of time</a:t>
            </a:r>
          </a:p>
          <a:p>
            <a:pPr lvl="1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lvl="1" indent="0">
              <a:buNone/>
            </a:pP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767" y="1125538"/>
            <a:ext cx="1995458" cy="133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86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1603375" y="2051050"/>
            <a:ext cx="2954338" cy="1235075"/>
          </a:xfrm>
        </p:spPr>
        <p:txBody>
          <a:bodyPr/>
          <a:lstStyle/>
          <a:p>
            <a:r>
              <a:rPr lang="en-US" altLang="en-US" dirty="0" smtClean="0">
                <a:latin typeface="Arial" charset="0"/>
                <a:ea typeface="ＭＳ Ｐゴシック" charset="-128"/>
              </a:rPr>
              <a:t>Developing a Gaussian Process Regression Model For Tool Wear Prediction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603375" y="3429000"/>
            <a:ext cx="2954338" cy="12446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Machine Learning For Manufacturing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663" y="2155032"/>
            <a:ext cx="2186550" cy="2186550"/>
          </a:xfrm>
          <a:effectLst>
            <a:outerShdw blurRad="101600"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56202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pPr eaLnBrk="1" hangingPunct="1"/>
            <a:r>
              <a:rPr lang="en-US" altLang="en-US" dirty="0" smtClean="0">
                <a:latin typeface="Arial" charset="0"/>
                <a:ea typeface="ＭＳ Ｐゴシック" charset="-128"/>
              </a:rPr>
              <a:t>Predicting Tool Wear – Background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955676" y="1280713"/>
            <a:ext cx="7887382" cy="5011737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altLang="en-US" dirty="0" smtClean="0">
                <a:latin typeface="Arial" charset="0"/>
                <a:ea typeface="ＭＳ Ｐゴシック" charset="-128"/>
              </a:rPr>
              <a:t>Goal is to predict current state of a milling machine tool</a:t>
            </a:r>
            <a:endParaRPr lang="en-US" altLang="en-US" dirty="0">
              <a:latin typeface="Arial" charset="0"/>
              <a:ea typeface="ＭＳ Ｐゴシック" charset="-128"/>
            </a:endParaRPr>
          </a:p>
          <a:p>
            <a:pPr lvl="1"/>
            <a:endParaRPr lang="en-US" altLang="en-US" dirty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dirty="0" smtClean="0">
                <a:latin typeface="Arial" charset="0"/>
                <a:ea typeface="ＭＳ Ｐゴシック" charset="-128"/>
              </a:rPr>
              <a:t>Tool wear been investigated for 40 years but never generalized</a:t>
            </a:r>
          </a:p>
          <a:p>
            <a:pPr lvl="1"/>
            <a:endParaRPr lang="en-US" altLang="en-US" dirty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dirty="0" smtClean="0">
                <a:latin typeface="Arial" charset="0"/>
                <a:ea typeface="ＭＳ Ｐゴシック" charset="-128"/>
              </a:rPr>
              <a:t>Some researchers have noted that the audio signal from the milling machine is dependent on the tool condition</a:t>
            </a:r>
            <a:endParaRPr lang="en-US" altLang="en-US" dirty="0">
              <a:latin typeface="Arial" charset="0"/>
              <a:ea typeface="ＭＳ Ｐゴシック" charset="-128"/>
            </a:endParaRPr>
          </a:p>
          <a:p>
            <a:pPr lvl="1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lvl="1"/>
            <a:endParaRPr lang="en-US" altLang="en-US" dirty="0">
              <a:latin typeface="Arial" charset="0"/>
              <a:ea typeface="ＭＳ Ｐゴシック" charset="-128"/>
            </a:endParaRPr>
          </a:p>
          <a:p>
            <a:pPr lvl="1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lvl="1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lvl="1" indent="0">
              <a:buNone/>
            </a:pP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973" y="3905009"/>
            <a:ext cx="1892459" cy="141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033" y="3905009"/>
            <a:ext cx="1892460" cy="14193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13" y="3905009"/>
            <a:ext cx="1892460" cy="141934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2939970" y="4614680"/>
            <a:ext cx="41668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445747" y="4614680"/>
            <a:ext cx="3994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985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pPr eaLnBrk="1" hangingPunct="1"/>
            <a:r>
              <a:rPr lang="en-US" altLang="en-US" dirty="0" smtClean="0">
                <a:latin typeface="Arial" charset="0"/>
                <a:ea typeface="ＭＳ Ｐゴシック" charset="-128"/>
              </a:rPr>
              <a:t>Predicting Tool Wear – Test Conditions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955676" y="1280713"/>
            <a:ext cx="7621165" cy="5011737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344488" lvl="2" indent="0">
              <a:buNone/>
            </a:pPr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dirty="0" smtClean="0">
                <a:latin typeface="Arial" charset="0"/>
                <a:ea typeface="ＭＳ Ｐゴシック" charset="-128"/>
              </a:rPr>
              <a:t>100+ Parts were milled using 23 Tools</a:t>
            </a:r>
          </a:p>
          <a:p>
            <a:pPr lvl="1"/>
            <a:endParaRPr lang="en-US" altLang="en-US" dirty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dirty="0" smtClean="0">
                <a:latin typeface="Arial" charset="0"/>
                <a:ea typeface="ＭＳ Ｐゴシック" charset="-128"/>
              </a:rPr>
              <a:t>Tools were used until excessively worn</a:t>
            </a:r>
          </a:p>
          <a:p>
            <a:pPr lvl="1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dirty="0" smtClean="0">
                <a:latin typeface="Arial" charset="0"/>
                <a:ea typeface="ＭＳ Ｐゴシック" charset="-128"/>
              </a:rPr>
              <a:t>476 photos were taken of the tool blades throughout the process</a:t>
            </a:r>
            <a:endParaRPr lang="en-US" altLang="en-US" dirty="0">
              <a:latin typeface="Arial" charset="0"/>
              <a:ea typeface="ＭＳ Ｐゴシック" charset="-128"/>
            </a:endParaRPr>
          </a:p>
          <a:p>
            <a:pPr lvl="1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dirty="0" smtClean="0">
                <a:latin typeface="Arial" charset="0"/>
                <a:ea typeface="ＭＳ Ｐゴシック" charset="-128"/>
              </a:rPr>
              <a:t>Audio and vibration signals were measured using a single Infinite Uptime sensor</a:t>
            </a:r>
          </a:p>
          <a:p>
            <a:pPr lvl="1"/>
            <a:endParaRPr lang="en-US" altLang="en-US" dirty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dirty="0" smtClean="0">
                <a:latin typeface="Arial" charset="0"/>
                <a:ea typeface="ＭＳ Ｐゴシック" charset="-128"/>
              </a:rPr>
              <a:t>Data was processed and separated into 3500 individual cuts</a:t>
            </a:r>
          </a:p>
          <a:p>
            <a:pPr lvl="1"/>
            <a:endParaRPr lang="en-US" altLang="en-US" dirty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dirty="0" smtClean="0">
                <a:latin typeface="Arial" charset="0"/>
                <a:ea typeface="ＭＳ Ｐゴシック" charset="-128"/>
              </a:rPr>
              <a:t>Each cut was manually assigned a wear value</a:t>
            </a:r>
          </a:p>
          <a:p>
            <a:pPr marL="0" lvl="1" indent="0">
              <a:buNone/>
            </a:pPr>
            <a:endParaRPr lang="en-US" altLang="en-US" dirty="0">
              <a:latin typeface="Arial" charset="0"/>
              <a:ea typeface="ＭＳ Ｐゴシック" charset="-128"/>
            </a:endParaRPr>
          </a:p>
          <a:p>
            <a:pPr lvl="1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lvl="1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lvl="1" indent="0">
              <a:buNone/>
            </a:pPr>
            <a:endParaRPr lang="en-US" altLang="en-US" dirty="0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5991964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pPr eaLnBrk="1" hangingPunct="1"/>
            <a:r>
              <a:rPr lang="en-US" altLang="en-US" dirty="0" smtClean="0">
                <a:latin typeface="Arial" charset="0"/>
                <a:ea typeface="ＭＳ Ｐゴシック" charset="-128"/>
              </a:rPr>
              <a:t>Predicting Tool Wear – What is Wear?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955676" y="1280713"/>
            <a:ext cx="7621165" cy="5011737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 indent="0">
              <a:buNone/>
            </a:pPr>
            <a:endParaRPr lang="en-US" altLang="en-US" dirty="0">
              <a:latin typeface="Arial" charset="0"/>
              <a:ea typeface="ＭＳ Ｐゴシック" charset="-128"/>
            </a:endParaRPr>
          </a:p>
          <a:p>
            <a:pPr lvl="1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lvl="1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lvl="1" indent="0">
              <a:buNone/>
            </a:pP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13" y="1280713"/>
            <a:ext cx="1460339" cy="10952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13" y="2531142"/>
            <a:ext cx="1455645" cy="1091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9" t="9858" r="406" b="5717"/>
          <a:stretch/>
        </p:blipFill>
        <p:spPr>
          <a:xfrm>
            <a:off x="944666" y="3778051"/>
            <a:ext cx="1458410" cy="11111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13" y="5109303"/>
            <a:ext cx="1452163" cy="10891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4" r="662"/>
          <a:stretch/>
        </p:blipFill>
        <p:spPr>
          <a:xfrm>
            <a:off x="5069711" y="5093859"/>
            <a:ext cx="1388962" cy="10997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9"/>
          <a:stretch/>
        </p:blipFill>
        <p:spPr>
          <a:xfrm>
            <a:off x="5048351" y="3786581"/>
            <a:ext cx="1410322" cy="10916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9"/>
          <a:stretch/>
        </p:blipFill>
        <p:spPr>
          <a:xfrm>
            <a:off x="5025201" y="2497767"/>
            <a:ext cx="1433472" cy="11208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963" y="1272925"/>
            <a:ext cx="1419597" cy="106469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50152" y="1280713"/>
            <a:ext cx="1084302" cy="1084302"/>
          </a:xfrm>
          <a:prstGeom prst="rect">
            <a:avLst/>
          </a:prstGeom>
          <a:solidFill>
            <a:srgbClr val="92D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550152" y="2547104"/>
            <a:ext cx="1084302" cy="1084302"/>
          </a:xfrm>
          <a:prstGeom prst="rect">
            <a:avLst/>
          </a:prstGeom>
          <a:solidFill>
            <a:srgbClr val="92D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50152" y="3786581"/>
            <a:ext cx="1084302" cy="1084302"/>
          </a:xfrm>
          <a:prstGeom prst="rect">
            <a:avLst/>
          </a:prstGeom>
          <a:solidFill>
            <a:srgbClr val="92D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550152" y="5109303"/>
            <a:ext cx="1084302" cy="1084302"/>
          </a:xfrm>
          <a:prstGeom prst="rect">
            <a:avLst/>
          </a:prstGeom>
          <a:solidFill>
            <a:srgbClr val="F2A047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774204" y="1253321"/>
            <a:ext cx="1084302" cy="1084302"/>
          </a:xfrm>
          <a:prstGeom prst="rect">
            <a:avLst/>
          </a:prstGeom>
          <a:solidFill>
            <a:srgbClr val="F2A047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74204" y="2492798"/>
            <a:ext cx="1084302" cy="1084302"/>
          </a:xfrm>
          <a:prstGeom prst="rect">
            <a:avLst/>
          </a:prstGeom>
          <a:solidFill>
            <a:srgbClr val="F2A047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774204" y="3755502"/>
            <a:ext cx="1084302" cy="1084302"/>
          </a:xfrm>
          <a:prstGeom prst="rect">
            <a:avLst/>
          </a:prstGeom>
          <a:solidFill>
            <a:srgbClr val="B24324"/>
          </a:solidFill>
          <a:ln>
            <a:solidFill>
              <a:srgbClr val="B2432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774204" y="5093813"/>
            <a:ext cx="1084302" cy="1084302"/>
          </a:xfrm>
          <a:prstGeom prst="rect">
            <a:avLst/>
          </a:prstGeom>
          <a:solidFill>
            <a:srgbClr val="B2432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673392" y="1592031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10%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674454" y="2858422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20%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713236" y="4097899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30%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686734" y="5428343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941893" y="1574441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941892" y="2846176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928146" y="4097899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80%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51201" y="5428343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100</a:t>
            </a:r>
            <a:r>
              <a:rPr lang="en-US" dirty="0" smtClean="0"/>
              <a:t>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745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49325" y="479425"/>
            <a:ext cx="7707313" cy="650875"/>
          </a:xfrm>
        </p:spPr>
        <p:txBody>
          <a:bodyPr rtlCol="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 smtClean="0">
                <a:ea typeface="+mj-ea"/>
                <a:cs typeface="+mj-cs"/>
              </a:rPr>
              <a:t>Gaussian Process Regression Model</a:t>
            </a:r>
            <a:endParaRPr lang="en-US" sz="2800" dirty="0"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949325" y="1211263"/>
                <a:ext cx="3670801" cy="4756400"/>
              </a:xfrm>
            </p:spPr>
            <p:txBody>
              <a:bodyPr/>
              <a:lstStyle/>
              <a:p>
                <a:pPr marL="0" indent="0" fontAlgn="auto">
                  <a:spcAft>
                    <a:spcPts val="0"/>
                  </a:spcAft>
                  <a:buFont typeface="Arial"/>
                  <a:buNone/>
                  <a:defRPr/>
                </a:pPr>
                <a:endParaRPr lang="en-US" b="1" dirty="0" smtClean="0">
                  <a:ea typeface="+mn-ea"/>
                  <a:cs typeface="+mn-cs"/>
                </a:endParaRPr>
              </a:p>
              <a:p>
                <a:pPr marL="0" indent="0" fontAlgn="auto">
                  <a:spcAft>
                    <a:spcPts val="0"/>
                  </a:spcAft>
                  <a:buFont typeface="Arial"/>
                  <a:buNone/>
                  <a:defRPr/>
                </a:pPr>
                <a:r>
                  <a:rPr lang="en-US" b="1" dirty="0" smtClean="0">
                    <a:ea typeface="+mn-ea"/>
                    <a:cs typeface="+mn-cs"/>
                  </a:rPr>
                  <a:t>Gaussian Distribution</a:t>
                </a:r>
              </a:p>
              <a:p>
                <a:pPr marL="0" indent="0" fontAlgn="auto">
                  <a:spcAft>
                    <a:spcPts val="0"/>
                  </a:spcAft>
                  <a:buFont typeface="Arial"/>
                  <a:buNone/>
                  <a:defRPr/>
                </a:pPr>
                <a:endParaRPr lang="en-US" b="1" dirty="0">
                  <a:ea typeface="+mn-ea"/>
                  <a:cs typeface="+mn-cs"/>
                </a:endParaRPr>
              </a:p>
              <a:p>
                <a:pPr marL="0" indent="0" fontAlgn="auto">
                  <a:spcAft>
                    <a:spcPts val="0"/>
                  </a:spcAft>
                  <a:buFont typeface="Arial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  </m:t>
                      </m:r>
                      <m:r>
                        <a:rPr lang="en-US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𝓝</m:t>
                      </m:r>
                      <m:d>
                        <m:dPr>
                          <m:ctrlPr>
                            <a:rPr lang="en-AU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AU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𝝁</m:t>
                          </m:r>
                          <m:r>
                            <a:rPr lang="en-AU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AU" sz="2400" b="1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𝚺</m:t>
                          </m:r>
                        </m:e>
                      </m:d>
                    </m:oMath>
                  </m:oMathPara>
                </a14:m>
                <a:endParaRPr lang="en-AU" sz="2400" b="1" dirty="0" smtClean="0">
                  <a:ea typeface="Cambria Math" charset="0"/>
                  <a:cs typeface="Cambria Math" charset="0"/>
                </a:endParaRPr>
              </a:p>
              <a:p>
                <a:pPr marL="0" indent="0" fontAlgn="auto">
                  <a:spcAft>
                    <a:spcPts val="0"/>
                  </a:spcAft>
                  <a:buFont typeface="Arial"/>
                  <a:buNone/>
                  <a:defRPr/>
                </a:pPr>
                <a:endParaRPr lang="en-US" dirty="0" smtClean="0"/>
              </a:p>
              <a:p>
                <a:pPr marL="285750" indent="-285750" fontAlgn="auto">
                  <a:spcAft>
                    <a:spcPts val="0"/>
                  </a:spcAft>
                  <a:buFont typeface="Wingdings" charset="2"/>
                  <a:buChar char="§"/>
                  <a:defRPr/>
                </a:pPr>
                <a:r>
                  <a:rPr lang="en-US" dirty="0" smtClean="0"/>
                  <a:t>Distribution </a:t>
                </a:r>
                <a:r>
                  <a:rPr lang="en-US" dirty="0"/>
                  <a:t>over vectors. </a:t>
                </a:r>
              </a:p>
              <a:p>
                <a:pPr marL="285750" indent="-285750" fontAlgn="auto">
                  <a:spcAft>
                    <a:spcPts val="0"/>
                  </a:spcAft>
                  <a:buFont typeface="Wingdings" charset="2"/>
                  <a:buChar char="§"/>
                  <a:defRPr/>
                </a:pPr>
                <a:r>
                  <a:rPr lang="en-US" dirty="0" smtClean="0"/>
                  <a:t>Fully </a:t>
                </a:r>
                <a:r>
                  <a:rPr lang="en-US" dirty="0"/>
                  <a:t>specified by a mean and covariance. </a:t>
                </a:r>
                <a:endParaRPr lang="en-US" dirty="0" smtClean="0"/>
              </a:p>
              <a:p>
                <a:pPr marL="285750" indent="-285750" fontAlgn="auto">
                  <a:spcAft>
                    <a:spcPts val="0"/>
                  </a:spcAft>
                  <a:buFont typeface="Wingdings" charset="2"/>
                  <a:buChar char="§"/>
                  <a:defRPr/>
                </a:pPr>
                <a:r>
                  <a:rPr lang="en-US" dirty="0" smtClean="0"/>
                  <a:t>The </a:t>
                </a:r>
                <a:r>
                  <a:rPr lang="en-US" dirty="0"/>
                  <a:t>position of the random variable in the vector plays the role of the index.</a:t>
                </a:r>
                <a:endParaRPr lang="en-US" b="1" dirty="0"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949325" y="1211263"/>
                <a:ext cx="3670801" cy="4756400"/>
              </a:xfrm>
              <a:blipFill rotWithShape="0">
                <a:blip r:embed="rId2"/>
                <a:stretch>
                  <a:fillRect l="-4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4876800" y="1211262"/>
                <a:ext cx="3779838" cy="4884737"/>
              </a:xfrm>
            </p:spPr>
            <p:txBody>
              <a:bodyPr>
                <a:noAutofit/>
              </a:bodyPr>
              <a:lstStyle/>
              <a:p>
                <a:pPr marL="0" indent="0" fontAlgn="auto">
                  <a:spcAft>
                    <a:spcPts val="0"/>
                  </a:spcAft>
                  <a:buFont typeface="Arial"/>
                  <a:buNone/>
                  <a:defRPr/>
                </a:pPr>
                <a:endParaRPr lang="en-US" b="1" dirty="0" smtClean="0">
                  <a:ea typeface="+mn-ea"/>
                  <a:cs typeface="+mn-cs"/>
                </a:endParaRPr>
              </a:p>
              <a:p>
                <a:pPr marL="0" indent="0" fontAlgn="auto">
                  <a:spcAft>
                    <a:spcPts val="0"/>
                  </a:spcAft>
                  <a:buFont typeface="Arial"/>
                  <a:buNone/>
                  <a:defRPr/>
                </a:pPr>
                <a:r>
                  <a:rPr lang="en-US" b="1" dirty="0" smtClean="0">
                    <a:ea typeface="+mn-ea"/>
                    <a:cs typeface="+mn-cs"/>
                  </a:rPr>
                  <a:t>Gaussian Process</a:t>
                </a:r>
              </a:p>
              <a:p>
                <a:pPr marL="0" indent="0" fontAlgn="auto">
                  <a:spcAft>
                    <a:spcPts val="0"/>
                  </a:spcAft>
                  <a:buFont typeface="Arial"/>
                  <a:buNone/>
                  <a:defRPr/>
                </a:pPr>
                <a:endParaRPr lang="en-US" b="1" dirty="0">
                  <a:ea typeface="+mn-ea"/>
                  <a:cs typeface="+mn-cs"/>
                </a:endParaRPr>
              </a:p>
              <a:p>
                <a:pPr marL="0" indent="0" fontAlgn="auto"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  </m:t>
                      </m:r>
                      <m:r>
                        <a:rPr lang="en-AU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𝓖𝓟</m:t>
                      </m:r>
                      <m:d>
                        <m:dPr>
                          <m:ctrlPr>
                            <a:rPr lang="en-AU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AU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𝒎</m:t>
                          </m:r>
                          <m:r>
                            <a:rPr lang="en-AU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AU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  <m:r>
                            <a:rPr lang="en-AU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),</m:t>
                          </m:r>
                          <m:r>
                            <a:rPr lang="en-AU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𝒌</m:t>
                          </m:r>
                          <m:r>
                            <a:rPr lang="en-AU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AU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  <m:r>
                            <a:rPr lang="en-AU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AU" sz="24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AU" sz="24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AU" sz="24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AU" sz="2400" b="1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400" b="1" dirty="0" smtClean="0">
                  <a:ea typeface="+mn-ea"/>
                  <a:cs typeface="+mn-cs"/>
                </a:endParaRPr>
              </a:p>
              <a:p>
                <a:pPr marL="0" indent="0" fontAlgn="auto">
                  <a:spcAft>
                    <a:spcPts val="0"/>
                  </a:spcAft>
                  <a:buFont typeface="Arial"/>
                  <a:buNone/>
                  <a:defRPr/>
                </a:pPr>
                <a:endParaRPr lang="en-US" b="1" dirty="0" smtClean="0">
                  <a:ea typeface="+mn-ea"/>
                  <a:cs typeface="+mn-cs"/>
                </a:endParaRPr>
              </a:p>
              <a:p>
                <a:pPr marL="285750" indent="-285750" fontAlgn="auto">
                  <a:spcAft>
                    <a:spcPts val="0"/>
                  </a:spcAft>
                  <a:buFont typeface="Wingdings" charset="2"/>
                  <a:buChar char="§"/>
                  <a:defRPr/>
                </a:pPr>
                <a:r>
                  <a:rPr lang="en-US" dirty="0"/>
                  <a:t>Distribution over functions</a:t>
                </a:r>
                <a:r>
                  <a:rPr lang="en-US" dirty="0" smtClean="0"/>
                  <a:t>.</a:t>
                </a:r>
              </a:p>
              <a:p>
                <a:pPr marL="285750" indent="-285750" fontAlgn="auto">
                  <a:spcAft>
                    <a:spcPts val="0"/>
                  </a:spcAft>
                  <a:buFont typeface="Wingdings" charset="2"/>
                  <a:buChar char="§"/>
                  <a:defRPr/>
                </a:pPr>
                <a:r>
                  <a:rPr lang="en-US" dirty="0" smtClean="0"/>
                  <a:t>Fully </a:t>
                </a:r>
                <a:r>
                  <a:rPr lang="en-US" dirty="0"/>
                  <a:t>specified by a mean function and covariance function. </a:t>
                </a:r>
                <a:endParaRPr lang="en-US" dirty="0" smtClean="0"/>
              </a:p>
              <a:p>
                <a:pPr marL="285750" indent="-285750" fontAlgn="auto">
                  <a:spcAft>
                    <a:spcPts val="0"/>
                  </a:spcAft>
                  <a:buFont typeface="Wingdings" charset="2"/>
                  <a:buChar char="§"/>
                  <a:defRPr/>
                </a:pPr>
                <a:r>
                  <a:rPr lang="en-US" dirty="0" smtClean="0"/>
                  <a:t>The </a:t>
                </a:r>
                <a:r>
                  <a:rPr lang="en-US" dirty="0"/>
                  <a:t>argument of the random function plays the role of the index</a:t>
                </a:r>
                <a:endParaRPr lang="en-US" b="1" dirty="0"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4876800" y="1211262"/>
                <a:ext cx="3779838" cy="4884737"/>
              </a:xfrm>
              <a:blipFill rotWithShape="0">
                <a:blip r:embed="rId3"/>
                <a:stretch>
                  <a:fillRect l="-4032" r="-3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95955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49325" y="479425"/>
            <a:ext cx="7707313" cy="650875"/>
          </a:xfrm>
        </p:spPr>
        <p:txBody>
          <a:bodyPr rtlCol="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 smtClean="0">
                <a:ea typeface="+mj-ea"/>
                <a:cs typeface="+mj-cs"/>
              </a:rPr>
              <a:t>Gaussian Process Regression Model</a:t>
            </a:r>
            <a:endParaRPr lang="en-US" sz="2800" dirty="0">
              <a:ea typeface="+mj-ea"/>
              <a:cs typeface="+mj-cs"/>
            </a:endParaRPr>
          </a:p>
        </p:txBody>
      </p:sp>
      <p:sp>
        <p:nvSpPr>
          <p:cNvPr id="6" name="Content Placeholder 1"/>
          <p:cNvSpPr>
            <a:spLocks noGrp="1"/>
          </p:cNvSpPr>
          <p:nvPr>
            <p:ph sz="quarter" idx="10"/>
          </p:nvPr>
        </p:nvSpPr>
        <p:spPr>
          <a:xfrm>
            <a:off x="949324" y="1130300"/>
            <a:ext cx="7707313" cy="922421"/>
          </a:xfrm>
        </p:spPr>
        <p:txBody>
          <a:bodyPr>
            <a:normAutofit/>
          </a:bodyPr>
          <a:lstStyle/>
          <a:p>
            <a:pPr marL="285750" indent="-285750" fontAlgn="auto">
              <a:spcAft>
                <a:spcPts val="0"/>
              </a:spcAft>
              <a:buFont typeface="Wingdings" charset="2"/>
              <a:buChar char="§"/>
              <a:defRPr/>
            </a:pPr>
            <a:r>
              <a:rPr lang="en-US" dirty="0"/>
              <a:t>Covariance function defines the properties in the function space. </a:t>
            </a:r>
            <a:endParaRPr lang="en-US" dirty="0" smtClean="0"/>
          </a:p>
          <a:p>
            <a:pPr marL="285750" indent="-285750" fontAlgn="auto">
              <a:spcAft>
                <a:spcPts val="0"/>
              </a:spcAft>
              <a:buFont typeface="Wingdings" charset="2"/>
              <a:buChar char="§"/>
              <a:defRPr/>
            </a:pPr>
            <a:r>
              <a:rPr lang="en-US" dirty="0" smtClean="0"/>
              <a:t>Data </a:t>
            </a:r>
            <a:r>
              <a:rPr lang="en-US" dirty="0"/>
              <a:t>points ”anchor” the function as specific locations.</a:t>
            </a:r>
            <a:endParaRPr lang="en-US" b="1" dirty="0">
              <a:ea typeface="+mn-ea"/>
              <a:cs typeface="+mn-cs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401" y="2174108"/>
            <a:ext cx="4061698" cy="3046273"/>
          </a:xfrm>
        </p:spPr>
      </p:pic>
      <p:pic>
        <p:nvPicPr>
          <p:cNvPr id="13" name="Content Placeholder 12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4" y="2174108"/>
            <a:ext cx="4061698" cy="3046274"/>
          </a:xfrm>
        </p:spPr>
      </p:pic>
    </p:spTree>
    <p:extLst>
      <p:ext uri="{BB962C8B-B14F-4D97-AF65-F5344CB8AC3E}">
        <p14:creationId xmlns:p14="http://schemas.microsoft.com/office/powerpoint/2010/main" val="16872179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pPr eaLnBrk="1" hangingPunct="1"/>
            <a:r>
              <a:rPr lang="en-US" altLang="en-US" dirty="0" smtClean="0">
                <a:latin typeface="Arial" charset="0"/>
                <a:ea typeface="ＭＳ Ｐゴシック" charset="-128"/>
              </a:rPr>
              <a:t>Predicting Tool Wear – Gaussian Process Model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955676" y="1280713"/>
            <a:ext cx="7621165" cy="5011737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344488" lvl="2" indent="0">
              <a:buNone/>
            </a:pPr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lvl="1"/>
            <a:r>
              <a:rPr lang="en-US" dirty="0" smtClean="0"/>
              <a:t>The Squared Exponential Kernel</a:t>
            </a:r>
            <a:endParaRPr lang="en-US" altLang="en-US" dirty="0">
              <a:latin typeface="Arial" charset="0"/>
              <a:ea typeface="ＭＳ Ｐゴシック" charset="-128"/>
            </a:endParaRPr>
          </a:p>
          <a:p>
            <a:pPr lvl="1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lvl="1"/>
            <a:endParaRPr lang="en-US" altLang="en-US" dirty="0">
              <a:latin typeface="Arial" charset="0"/>
              <a:ea typeface="ＭＳ Ｐゴシック" charset="-128"/>
            </a:endParaRPr>
          </a:p>
          <a:p>
            <a:pPr lvl="1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dirty="0" smtClean="0">
                <a:latin typeface="Arial" charset="0"/>
                <a:ea typeface="ＭＳ Ｐゴシック" charset="-128"/>
              </a:rPr>
              <a:t>The ARD Kernel automatically adjusts the length scale of each feature dimension</a:t>
            </a:r>
          </a:p>
          <a:p>
            <a:pPr marL="0" lvl="1" indent="0">
              <a:buNone/>
            </a:pPr>
            <a:endParaRPr lang="en-US" altLang="en-US" dirty="0">
              <a:latin typeface="Arial" charset="0"/>
              <a:ea typeface="ＭＳ Ｐゴシック" charset="-128"/>
            </a:endParaRPr>
          </a:p>
          <a:p>
            <a:pPr lvl="1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lvl="1"/>
            <a:endParaRPr lang="en-US" altLang="en-US" dirty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dirty="0" smtClean="0">
                <a:latin typeface="Arial" charset="0"/>
                <a:ea typeface="ＭＳ Ｐゴシック" charset="-128"/>
              </a:rPr>
              <a:t>Need to optimize free parameters for training data</a:t>
            </a:r>
          </a:p>
          <a:p>
            <a:pPr marL="0" lvl="1" indent="0">
              <a:buNone/>
            </a:pPr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lvl="1" indent="0">
              <a:buNone/>
            </a:pPr>
            <a:endParaRPr lang="en-US" altLang="en-US" dirty="0">
              <a:latin typeface="Arial" charset="0"/>
              <a:ea typeface="ＭＳ Ｐゴシック" charset="-128"/>
            </a:endParaRPr>
          </a:p>
          <a:p>
            <a:pPr lvl="1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lvl="1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lvl="1" indent="0">
              <a:buNone/>
            </a:pP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859136" y="2123955"/>
                <a:ext cx="5536452" cy="653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AU" b="0" i="1" smtClean="0"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en-AU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AU" b="0" i="1" smtClean="0"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AU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AU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AU" b="0" i="1" smtClean="0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AU" b="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AU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b="0" i="0" smtClean="0">
                            <a:latin typeface="Cambria Math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AU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AU" b="0" i="1" smtClean="0">
                                <a:latin typeface="Cambria Math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AU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AU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AU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AU" b="0" i="1" smtClean="0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AU" b="0" i="1" smtClean="0">
                                            <a:latin typeface="Cambria Math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AU" b="0" i="1" smtClean="0">
                                            <a:latin typeface="Cambria Math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AU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AU" b="0" i="0" smtClean="0">
                                    <a:latin typeface="Cambria Math" charset="0"/>
                                  </a:rPr>
                                  <m:t>Σ</m:t>
                                </m:r>
                              </m:e>
                              <m:sup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−1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AU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𝑥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AU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136" y="2123955"/>
                <a:ext cx="5536452" cy="65312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859136" y="3621150"/>
                <a:ext cx="5029775" cy="6662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AU" b="0" i="1" smtClean="0">
                        <a:latin typeface="Cambria Math" charset="0"/>
                      </a:rPr>
                      <m:t>𝑘</m:t>
                    </m:r>
                    <m:d>
                      <m:dPr>
                        <m:ctrlPr>
                          <a:rPr lang="en-AU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AU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AU" b="0" i="1" smtClean="0">
                            <a:latin typeface="Cambria Math" charset="0"/>
                          </a:rPr>
                          <m:t>,</m:t>
                        </m:r>
                        <m:sSup>
                          <m:sSupPr>
                            <m:ctrlPr>
                              <a:rPr lang="en-AU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AU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AU" b="0" i="1" smtClean="0">
                                <a:latin typeface="Cambria Math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AU" b="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AU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b="0" i="0" smtClean="0">
                            <a:latin typeface="Cambria Math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AU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AU" b="0" i="1" smtClean="0">
                                <a:latin typeface="Cambria Math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AU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2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AU" b="0" i="1" smtClean="0">
                                    <a:latin typeface="Cambria Math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AU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AU" b="0" i="1" smtClean="0">
                                    <a:latin typeface="Cambria Math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AU" i="1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f>
                                      <m:fPr>
                                        <m:ctrlPr>
                                          <a:rPr lang="en-AU" b="0" i="1" smtClean="0">
                                            <a:latin typeface="Cambria Math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AU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Sup>
                                          <m:sSubSupPr>
                                            <m:ctrlPr>
                                              <a:rPr lang="en-AU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AU" b="0" i="1" smtClean="0">
                                                <a:latin typeface="Cambria Math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AU" b="0" i="1" smtClean="0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AU" b="0" i="1" smtClean="0">
                                                <a:latin typeface="Cambria Math" charset="0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den>
                                    </m:f>
                                    <m:d>
                                      <m:dPr>
                                        <m:ctrlPr>
                                          <a:rPr lang="en-AU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AU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AU" i="1"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AU" b="0" i="1" smtClean="0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AU" i="1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sSubSup>
                                          <m:sSubSupPr>
                                            <m:ctrlPr>
                                              <a:rPr lang="en-AU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AU" i="1">
                                                <a:latin typeface="Cambria Math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AU" b="0" i="1" smtClean="0">
                                                <a:latin typeface="Cambria Math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AU" i="1">
                                                <a:latin typeface="Cambria Math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AU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d>
                      </m:e>
                    </m:func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9136" y="3621150"/>
                <a:ext cx="5029775" cy="66627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856423" y="5129872"/>
                <a:ext cx="5819670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AU" sz="2200" b="0" i="1" smtClean="0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AU" sz="22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AU" sz="2200" b="0" i="1" smtClean="0">
                          <a:latin typeface="Cambria Math" charset="0"/>
                        </a:rPr>
                        <m:t>          </m:t>
                      </m:r>
                      <m:r>
                        <m:rPr>
                          <m:sty m:val="p"/>
                        </m:rPr>
                        <a:rPr lang="en-AU" sz="2200" b="0" i="0" smtClean="0">
                          <a:latin typeface="Cambria Math" charset="0"/>
                        </a:rPr>
                        <m:t>Relevance</m:t>
                      </m:r>
                      <m:r>
                        <a:rPr lang="en-AU" sz="2200" b="0" i="0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AU" sz="2200" b="0" i="0" smtClean="0">
                          <a:latin typeface="Cambria Math" charset="0"/>
                        </a:rPr>
                        <m:t>of</m:t>
                      </m:r>
                      <m:r>
                        <a:rPr lang="en-AU" sz="2200" b="0" i="0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AU" sz="2200" b="0" i="0" smtClean="0">
                          <a:latin typeface="Cambria Math" charset="0"/>
                        </a:rPr>
                        <m:t>each</m:t>
                      </m:r>
                      <m:r>
                        <a:rPr lang="en-AU" sz="2200" b="0" i="0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AU" sz="2200" b="0" i="0" smtClean="0">
                          <a:latin typeface="Cambria Math" charset="0"/>
                        </a:rPr>
                        <m:t>feature</m:t>
                      </m:r>
                    </m:oMath>
                  </m:oMathPara>
                </a14:m>
                <a:endParaRPr lang="en-AU" sz="2200" b="0" dirty="0" smtClean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AU" sz="2200" i="1">
                            <a:latin typeface="Cambria Math" charset="0"/>
                          </a:rPr>
                          <m:t>𝜎</m:t>
                        </m:r>
                      </m:e>
                      <m:sub>
                        <m:r>
                          <a:rPr lang="en-AU" sz="2200" b="0" i="1" smtClean="0">
                            <a:latin typeface="Cambria Math" charset="0"/>
                          </a:rPr>
                          <m:t>𝑠𝑛</m:t>
                        </m:r>
                      </m:sub>
                    </m:sSub>
                  </m:oMath>
                </a14:m>
                <a:r>
                  <a:rPr lang="en-US" sz="2200" dirty="0" smtClean="0"/>
                  <a:t>       Random Gaussian Noise in the input values</a:t>
                </a:r>
                <a:endParaRPr lang="en-US" sz="2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423" y="5129872"/>
                <a:ext cx="5819670" cy="677108"/>
              </a:xfrm>
              <a:prstGeom prst="rect">
                <a:avLst/>
              </a:prstGeom>
              <a:blipFill rotWithShape="0">
                <a:blip r:embed="rId4"/>
                <a:stretch>
                  <a:fillRect l="-1258" t="-70270" r="-2096" b="-396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504445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pPr eaLnBrk="1" hangingPunct="1"/>
            <a:r>
              <a:rPr lang="en-US" altLang="en-US" dirty="0" smtClean="0">
                <a:latin typeface="Arial" charset="0"/>
                <a:ea typeface="ＭＳ Ｐゴシック" charset="-128"/>
              </a:rPr>
              <a:t>Predicting Tool Wear – Features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pic>
        <p:nvPicPr>
          <p:cNvPr id="8" name="Content Placeholder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71" y="3617490"/>
            <a:ext cx="2062786" cy="1547090"/>
          </a:xfrm>
          <a:prstGeom prst="rect">
            <a:avLst/>
          </a:prstGeom>
        </p:spPr>
      </p:pic>
      <p:pic>
        <p:nvPicPr>
          <p:cNvPr id="9" name="Content Placeholder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188" y="3617489"/>
            <a:ext cx="2062788" cy="1547091"/>
          </a:xfrm>
          <a:prstGeom prst="rect">
            <a:avLst/>
          </a:prstGeom>
        </p:spPr>
      </p:pic>
      <p:pic>
        <p:nvPicPr>
          <p:cNvPr id="10" name="Content Placeholder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5" y="1673351"/>
            <a:ext cx="2172332" cy="1629249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731" y="1673352"/>
            <a:ext cx="2140245" cy="160518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50650" y="5516346"/>
            <a:ext cx="2239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Vibration Energy (1+3)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Content Placeholder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246" y="3536619"/>
            <a:ext cx="2903352" cy="1708830"/>
          </a:xfrm>
          <a:prstGeom prst="rect">
            <a:avLst/>
          </a:prstGeom>
        </p:spPr>
      </p:pic>
      <p:pic>
        <p:nvPicPr>
          <p:cNvPr id="14" name="Content Placeholder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246" y="1649279"/>
            <a:ext cx="2768154" cy="162925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685971" y="5516346"/>
            <a:ext cx="19127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Band Energy (3+6)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75763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49325" y="182562"/>
            <a:ext cx="7707313" cy="650875"/>
          </a:xfrm>
        </p:spPr>
        <p:txBody>
          <a:bodyPr rtlCol="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Raw Data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933827" y="1211262"/>
            <a:ext cx="3787775" cy="5646737"/>
          </a:xfrm>
        </p:spPr>
        <p:txBody>
          <a:bodyPr>
            <a:normAutofit/>
          </a:bodyPr>
          <a:lstStyle/>
          <a:p>
            <a:pPr marL="0" indent="0"/>
            <a:r>
              <a:rPr lang="en-US" altLang="en-US" dirty="0" smtClean="0">
                <a:latin typeface="Arial" charset="0"/>
                <a:ea typeface="ＭＳ Ｐゴシック" charset="-128"/>
              </a:rPr>
              <a:t>Vibration data</a:t>
            </a: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1000 Hz Sample Rate</a:t>
            </a:r>
          </a:p>
          <a:p>
            <a:pPr marL="285750" indent="-285750">
              <a:buFont typeface="Wingdings" charset="2"/>
              <a:buChar char="§"/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3 Axis</a:t>
            </a: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140272" y="1211262"/>
            <a:ext cx="3779838" cy="5646737"/>
          </a:xfrm>
        </p:spPr>
        <p:txBody>
          <a:bodyPr/>
          <a:lstStyle/>
          <a:p>
            <a:pPr marL="0" indent="0"/>
            <a:r>
              <a:rPr lang="en-US" altLang="en-US" dirty="0" smtClean="0">
                <a:latin typeface="Arial" charset="0"/>
                <a:ea typeface="ＭＳ Ｐゴシック" charset="-128"/>
              </a:rPr>
              <a:t>Acoustic Data</a:t>
            </a: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altLang="en-US" dirty="0">
                <a:latin typeface="Arial" charset="0"/>
                <a:ea typeface="ＭＳ Ｐゴシック" charset="-128"/>
              </a:rPr>
              <a:t>8</a:t>
            </a:r>
            <a:r>
              <a:rPr lang="en-US" altLang="en-US" dirty="0" smtClean="0">
                <a:latin typeface="Arial" charset="0"/>
                <a:ea typeface="ＭＳ Ｐゴシック" charset="-128"/>
              </a:rPr>
              <a:t>000 Hz Sample Rate</a:t>
            </a: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</p:txBody>
      </p:sp>
      <p:pic>
        <p:nvPicPr>
          <p:cNvPr id="16390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165350"/>
            <a:ext cx="3344863" cy="217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31" y="1962687"/>
            <a:ext cx="3892372" cy="2919278"/>
          </a:xfrm>
          <a:prstGeom prst="rect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049" y="1978184"/>
            <a:ext cx="3892371" cy="2919279"/>
          </a:xfrm>
          <a:prstGeom prst="rect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903698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pPr eaLnBrk="1" hangingPunct="1"/>
            <a:r>
              <a:rPr lang="en-US" altLang="en-US" dirty="0" smtClean="0">
                <a:latin typeface="Arial" charset="0"/>
                <a:ea typeface="ＭＳ Ｐゴシック" charset="-128"/>
              </a:rPr>
              <a:t>Predicting Tool Wear – Results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82" y="1468438"/>
            <a:ext cx="5791200" cy="4343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373" y="4482814"/>
            <a:ext cx="1460339" cy="10952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373" y="3095577"/>
            <a:ext cx="1452163" cy="10891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4" r="662"/>
          <a:stretch/>
        </p:blipFill>
        <p:spPr>
          <a:xfrm>
            <a:off x="6979373" y="1704430"/>
            <a:ext cx="1388962" cy="109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36904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pPr eaLnBrk="1" hangingPunct="1"/>
            <a:r>
              <a:rPr lang="en-US" altLang="en-US" dirty="0" smtClean="0">
                <a:latin typeface="Arial" charset="0"/>
                <a:ea typeface="ＭＳ Ｐゴシック" charset="-128"/>
              </a:rPr>
              <a:t>Predicting Tool Wear – Summarizing results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sp>
        <p:nvSpPr>
          <p:cNvPr id="8" name="Content Placeholder 4"/>
          <p:cNvSpPr>
            <a:spLocks noGrp="1"/>
          </p:cNvSpPr>
          <p:nvPr>
            <p:ph sz="quarter" idx="10"/>
          </p:nvPr>
        </p:nvSpPr>
        <p:spPr>
          <a:xfrm>
            <a:off x="955676" y="1280713"/>
            <a:ext cx="7621165" cy="5011737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344488" lvl="2" indent="0">
              <a:buNone/>
            </a:pPr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lvl="1"/>
            <a:r>
              <a:rPr lang="en-US" dirty="0" smtClean="0"/>
              <a:t>There is a large amount of variance and uncertainty in predicting tool wear at each cut</a:t>
            </a:r>
          </a:p>
          <a:p>
            <a:pPr lvl="1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dirty="0" smtClean="0">
                <a:latin typeface="Arial" charset="0"/>
                <a:ea typeface="ＭＳ Ｐゴシック" charset="-128"/>
              </a:rPr>
              <a:t>Strategy: Average the wear predictions for each part that was made. Use the average tool wear to label the tool condition for each part made</a:t>
            </a:r>
          </a:p>
          <a:p>
            <a:pPr lvl="1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lvl="1"/>
            <a:endParaRPr lang="en-US" altLang="en-US" dirty="0">
              <a:latin typeface="Arial" charset="0"/>
              <a:ea typeface="ＭＳ Ｐゴシック" charset="-128"/>
            </a:endParaRPr>
          </a:p>
          <a:p>
            <a:pPr lvl="1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lvl="1" indent="0">
              <a:buNone/>
            </a:pPr>
            <a:endParaRPr lang="en-US" altLang="en-US" dirty="0">
              <a:latin typeface="Arial" charset="0"/>
              <a:ea typeface="ＭＳ Ｐゴシック" charset="-128"/>
            </a:endParaRPr>
          </a:p>
          <a:p>
            <a:pPr lvl="1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lvl="1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lvl="1" indent="0">
              <a:buNone/>
            </a:pPr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lvl="1" indent="0">
              <a:buNone/>
            </a:pPr>
            <a:endParaRPr lang="en-US" altLang="en-US" dirty="0">
              <a:latin typeface="Arial" charset="0"/>
              <a:ea typeface="ＭＳ Ｐゴシック" charset="-128"/>
            </a:endParaRPr>
          </a:p>
          <a:p>
            <a:pPr lvl="1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lvl="1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lvl="1" indent="0">
              <a:buNone/>
            </a:pP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569" y="3273024"/>
            <a:ext cx="4025900" cy="30194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333513" y="3495368"/>
            <a:ext cx="3162300" cy="990600"/>
          </a:xfrm>
          <a:prstGeom prst="rect">
            <a:avLst/>
          </a:prstGeom>
          <a:solidFill>
            <a:srgbClr val="F8696B">
              <a:alpha val="30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328781" y="4485968"/>
            <a:ext cx="3162300" cy="711200"/>
          </a:xfrm>
          <a:prstGeom prst="rect">
            <a:avLst/>
          </a:prstGeom>
          <a:solidFill>
            <a:srgbClr val="FFEB84">
              <a:alpha val="30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28779" y="5207000"/>
            <a:ext cx="3162300" cy="747776"/>
          </a:xfrm>
          <a:prstGeom prst="rect">
            <a:avLst/>
          </a:prstGeom>
          <a:solidFill>
            <a:srgbClr val="63BE7B">
              <a:alpha val="30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92" y="3273025"/>
            <a:ext cx="4025900" cy="301942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4510619" y="4777001"/>
            <a:ext cx="4621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16916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pPr eaLnBrk="1" hangingPunct="1"/>
            <a:r>
              <a:rPr lang="en-US" altLang="en-US" dirty="0" smtClean="0">
                <a:latin typeface="Arial" charset="0"/>
                <a:ea typeface="ＭＳ Ｐゴシック" charset="-128"/>
              </a:rPr>
              <a:t>Predicting Tool Wear – Human Labeled Wear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644039"/>
              </p:ext>
            </p:extLst>
          </p:nvPr>
        </p:nvGraphicFramePr>
        <p:xfrm>
          <a:off x="990600" y="1498600"/>
          <a:ext cx="7162800" cy="3860800"/>
        </p:xfrm>
        <a:graphic>
          <a:graphicData uri="http://schemas.openxmlformats.org/drawingml/2006/table">
            <a:tbl>
              <a:tblPr/>
              <a:tblGrid>
                <a:gridCol w="7620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Part #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11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17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18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19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20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21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22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23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72901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pPr eaLnBrk="1" hangingPunct="1"/>
            <a:r>
              <a:rPr lang="en-US" altLang="en-US" dirty="0" smtClean="0">
                <a:latin typeface="Arial" charset="0"/>
                <a:ea typeface="ＭＳ Ｐゴシック" charset="-128"/>
              </a:rPr>
              <a:t>Predicting Tool Wear – GP Labeled Wear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802120"/>
              </p:ext>
            </p:extLst>
          </p:nvPr>
        </p:nvGraphicFramePr>
        <p:xfrm>
          <a:off x="990600" y="1498600"/>
          <a:ext cx="7162800" cy="3860800"/>
        </p:xfrm>
        <a:graphic>
          <a:graphicData uri="http://schemas.openxmlformats.org/drawingml/2006/table">
            <a:tbl>
              <a:tblPr/>
              <a:tblGrid>
                <a:gridCol w="7620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Part #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11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17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18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19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20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21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22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23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0450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49325" y="479425"/>
            <a:ext cx="7707313" cy="650875"/>
          </a:xfrm>
        </p:spPr>
        <p:txBody>
          <a:bodyPr rtlCol="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>
                <a:latin typeface="Arial" charset="0"/>
                <a:ea typeface="ＭＳ Ｐゴシック" charset="-128"/>
              </a:rPr>
              <a:t>Predicting Tool </a:t>
            </a:r>
            <a:r>
              <a:rPr lang="en-US" altLang="en-US" dirty="0" smtClean="0">
                <a:latin typeface="Arial" charset="0"/>
                <a:ea typeface="ＭＳ Ｐゴシック" charset="-128"/>
              </a:rPr>
              <a:t>Wear - Summary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0"/>
          </p:nvPr>
        </p:nvSpPr>
        <p:spPr>
          <a:xfrm>
            <a:off x="955676" y="1280713"/>
            <a:ext cx="7621165" cy="4864447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marL="344488" lvl="2" indent="0">
              <a:buNone/>
            </a:pPr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dirty="0" smtClean="0">
                <a:latin typeface="Arial" charset="0"/>
                <a:ea typeface="ＭＳ Ｐゴシック" charset="-128"/>
              </a:rPr>
              <a:t>A Gaussian </a:t>
            </a:r>
            <a:r>
              <a:rPr lang="en-US" altLang="en-US" dirty="0" smtClean="0">
                <a:latin typeface="Arial" charset="0"/>
                <a:ea typeface="ＭＳ Ｐゴシック" charset="-128"/>
              </a:rPr>
              <a:t>process regression model </a:t>
            </a:r>
            <a:r>
              <a:rPr lang="en-US" altLang="en-US" dirty="0" smtClean="0">
                <a:latin typeface="Arial" charset="0"/>
                <a:ea typeface="ＭＳ Ｐゴシック" charset="-128"/>
              </a:rPr>
              <a:t>can be used to predict tool wear</a:t>
            </a:r>
          </a:p>
          <a:p>
            <a:pPr lvl="1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dirty="0" smtClean="0">
                <a:latin typeface="Arial" charset="0"/>
                <a:ea typeface="ＭＳ Ｐゴシック" charset="-128"/>
              </a:rPr>
              <a:t>The Gaussian </a:t>
            </a:r>
            <a:r>
              <a:rPr lang="en-US" altLang="en-US" dirty="0" smtClean="0">
                <a:latin typeface="Arial" charset="0"/>
                <a:ea typeface="ＭＳ Ｐゴシック" charset="-128"/>
              </a:rPr>
              <a:t>process regression model </a:t>
            </a:r>
            <a:r>
              <a:rPr lang="en-US" altLang="en-US" dirty="0" smtClean="0">
                <a:latin typeface="Arial" charset="0"/>
                <a:ea typeface="ＭＳ Ｐゴシック" charset="-128"/>
              </a:rPr>
              <a:t>gives us a uncertainty measure for all predictions</a:t>
            </a:r>
          </a:p>
          <a:p>
            <a:pPr lvl="1"/>
            <a:endParaRPr lang="en-US" altLang="en-US" dirty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dirty="0" smtClean="0">
                <a:latin typeface="Arial" charset="0"/>
                <a:ea typeface="ＭＳ Ｐゴシック" charset="-128"/>
              </a:rPr>
              <a:t>There is a large amount of noise in tool wear predictions for each cut</a:t>
            </a:r>
          </a:p>
          <a:p>
            <a:pPr lvl="1"/>
            <a:endParaRPr lang="en-US" altLang="en-US" dirty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dirty="0" smtClean="0">
                <a:latin typeface="Arial" charset="0"/>
                <a:ea typeface="ＭＳ Ｐゴシック" charset="-128"/>
              </a:rPr>
              <a:t>Cut-by-cut predictions can be averaged to give tool wear prediction on a part-by part basis</a:t>
            </a:r>
          </a:p>
          <a:p>
            <a:pPr lvl="1"/>
            <a:endParaRPr lang="en-US" altLang="en-US" dirty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dirty="0" smtClean="0">
                <a:latin typeface="Arial" charset="0"/>
                <a:ea typeface="ＭＳ Ｐゴシック" charset="-128"/>
              </a:rPr>
              <a:t>Even as a human, it is extremely difficult to quantify tool wear in a way that is </a:t>
            </a:r>
            <a:r>
              <a:rPr lang="en-US" altLang="en-US" dirty="0" smtClean="0">
                <a:latin typeface="Arial" charset="0"/>
                <a:ea typeface="ＭＳ Ｐゴシック" charset="-128"/>
              </a:rPr>
              <a:t>consistent</a:t>
            </a:r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lvl="1"/>
            <a:endParaRPr lang="en-US" altLang="en-US" dirty="0">
              <a:latin typeface="Arial" charset="0"/>
              <a:ea typeface="ＭＳ Ｐゴシック" charset="-128"/>
            </a:endParaRPr>
          </a:p>
          <a:p>
            <a:pPr lvl="1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lvl="1" indent="0">
              <a:buNone/>
            </a:pPr>
            <a:endParaRPr lang="en-US" altLang="en-US" dirty="0">
              <a:latin typeface="Arial" charset="0"/>
              <a:ea typeface="ＭＳ Ｐゴシック" charset="-128"/>
            </a:endParaRPr>
          </a:p>
          <a:p>
            <a:pPr lvl="1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lvl="1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lvl="1" indent="0">
              <a:buNone/>
            </a:pPr>
            <a:endParaRPr lang="en-US" altLang="en-US" dirty="0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791073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856528" y="2051050"/>
            <a:ext cx="3701186" cy="1235075"/>
          </a:xfrm>
        </p:spPr>
        <p:txBody>
          <a:bodyPr/>
          <a:lstStyle/>
          <a:p>
            <a:r>
              <a:rPr lang="en-US" altLang="en-US" dirty="0" smtClean="0">
                <a:latin typeface="Arial" charset="0"/>
                <a:ea typeface="ＭＳ Ｐゴシック" charset="-128"/>
              </a:rPr>
              <a:t>Looking to the Future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603375" y="3429000"/>
            <a:ext cx="2954338" cy="12446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Machine Learning For Manufacturing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663" y="2201704"/>
            <a:ext cx="1944687" cy="1851342"/>
          </a:xfrm>
        </p:spPr>
      </p:pic>
    </p:spTree>
    <p:extLst>
      <p:ext uri="{BB962C8B-B14F-4D97-AF65-F5344CB8AC3E}">
        <p14:creationId xmlns:p14="http://schemas.microsoft.com/office/powerpoint/2010/main" val="109961695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49325" y="479425"/>
            <a:ext cx="7707313" cy="650875"/>
          </a:xfrm>
        </p:spPr>
        <p:txBody>
          <a:bodyPr rtlCol="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Detecting Sudden Changes to Manufacturing Process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0"/>
          </p:nvPr>
        </p:nvSpPr>
        <p:spPr>
          <a:xfrm>
            <a:off x="955676" y="1280714"/>
            <a:ext cx="7700961" cy="4982434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marL="344488" lvl="2" indent="0">
              <a:buNone/>
            </a:pPr>
            <a:endParaRPr lang="en-US" altLang="en-US" sz="2000" dirty="0" smtClean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sz="2000" dirty="0" smtClean="0">
                <a:latin typeface="Arial" charset="0"/>
                <a:ea typeface="ＭＳ Ｐゴシック" charset="-128"/>
              </a:rPr>
              <a:t>Sensors would be more useful if they could predict sudden changes to their operating environment</a:t>
            </a:r>
          </a:p>
          <a:p>
            <a:pPr lvl="1"/>
            <a:endParaRPr lang="en-US" altLang="en-US" sz="2000" dirty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sz="2000" dirty="0" smtClean="0">
                <a:latin typeface="Arial" charset="0"/>
                <a:ea typeface="ＭＳ Ｐゴシック" charset="-128"/>
              </a:rPr>
              <a:t>The sensors would collect samples when the machine was operating correctly</a:t>
            </a:r>
          </a:p>
          <a:p>
            <a:pPr lvl="1"/>
            <a:endParaRPr lang="en-US" altLang="en-US" sz="2000" dirty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sz="2000" dirty="0" smtClean="0">
                <a:latin typeface="Arial" charset="0"/>
                <a:ea typeface="ＭＳ Ｐゴシック" charset="-128"/>
              </a:rPr>
              <a:t>Sensors would alert the engineers when new behavior was observed</a:t>
            </a:r>
            <a:endParaRPr lang="en-US" altLang="en-US" sz="2000" dirty="0">
              <a:latin typeface="Arial" charset="0"/>
              <a:ea typeface="ＭＳ Ｐゴシック" charset="-128"/>
            </a:endParaRPr>
          </a:p>
          <a:p>
            <a:pPr lvl="1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lvl="1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lvl="1" indent="0">
              <a:buNone/>
            </a:pPr>
            <a:endParaRPr lang="en-US" altLang="en-US" dirty="0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379312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49325" y="479425"/>
            <a:ext cx="7707313" cy="650875"/>
          </a:xfrm>
        </p:spPr>
        <p:txBody>
          <a:bodyPr rtlCol="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Detecting Sudden Changes to Manufacturing Process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286" y="1371600"/>
            <a:ext cx="6424869" cy="481865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 rot="5400000">
            <a:off x="3990790" y="2518983"/>
            <a:ext cx="3924408" cy="2348632"/>
          </a:xfrm>
          <a:prstGeom prst="rect">
            <a:avLst/>
          </a:prstGeom>
          <a:solidFill>
            <a:srgbClr val="F8696B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5400000">
            <a:off x="1492728" y="2369551"/>
            <a:ext cx="3924409" cy="2647491"/>
          </a:xfrm>
          <a:prstGeom prst="rect">
            <a:avLst/>
          </a:prstGeom>
          <a:solidFill>
            <a:srgbClr val="63BE7B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3"/>
          <p:cNvSpPr txBox="1">
            <a:spLocks/>
          </p:cNvSpPr>
          <p:nvPr/>
        </p:nvSpPr>
        <p:spPr bwMode="auto">
          <a:xfrm>
            <a:off x="2392091" y="3504433"/>
            <a:ext cx="2687010" cy="552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2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tx1"/>
                </a:solidFill>
                <a:ea typeface="+mj-ea"/>
                <a:cs typeface="+mj-cs"/>
              </a:rPr>
              <a:t>Normal Behavior</a:t>
            </a:r>
            <a:endParaRPr lang="en-US" sz="20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sp>
        <p:nvSpPr>
          <p:cNvPr id="21" name="Title 3"/>
          <p:cNvSpPr txBox="1">
            <a:spLocks/>
          </p:cNvSpPr>
          <p:nvPr/>
        </p:nvSpPr>
        <p:spPr bwMode="auto">
          <a:xfrm>
            <a:off x="4909911" y="3504433"/>
            <a:ext cx="2687010" cy="552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2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tx1"/>
                </a:solidFill>
                <a:ea typeface="+mj-ea"/>
                <a:cs typeface="+mj-cs"/>
              </a:rPr>
              <a:t>Unusual Behavior</a:t>
            </a:r>
            <a:endParaRPr lang="en-US" sz="2000" dirty="0">
              <a:solidFill>
                <a:schemeClr val="tx1"/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980485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49325" y="479425"/>
            <a:ext cx="7707313" cy="650875"/>
          </a:xfrm>
        </p:spPr>
        <p:txBody>
          <a:bodyPr rtlCol="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Intelligent Sensor Networks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8" name="Picture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384" y="2862167"/>
            <a:ext cx="1853194" cy="17642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45" y="1545857"/>
            <a:ext cx="1123025" cy="1123025"/>
          </a:xfrm>
          <a:prstGeom prst="rect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03" y="3182779"/>
            <a:ext cx="1123025" cy="1123025"/>
          </a:xfrm>
          <a:prstGeom prst="rect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61" y="5025756"/>
            <a:ext cx="1123025" cy="1123025"/>
          </a:xfrm>
          <a:prstGeom prst="rect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</p:pic>
      <p:cxnSp>
        <p:nvCxnSpPr>
          <p:cNvPr id="6" name="Straight Arrow Connector 5"/>
          <p:cNvCxnSpPr>
            <a:stCxn id="31" idx="3"/>
          </p:cNvCxnSpPr>
          <p:nvPr/>
        </p:nvCxnSpPr>
        <p:spPr>
          <a:xfrm>
            <a:off x="3487786" y="2107370"/>
            <a:ext cx="388598" cy="7547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2" idx="3"/>
            <a:endCxn id="8" idx="1"/>
          </p:cNvCxnSpPr>
          <p:nvPr/>
        </p:nvCxnSpPr>
        <p:spPr>
          <a:xfrm flipV="1">
            <a:off x="3467404" y="3744288"/>
            <a:ext cx="408980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33" idx="3"/>
          </p:cNvCxnSpPr>
          <p:nvPr/>
        </p:nvCxnSpPr>
        <p:spPr>
          <a:xfrm flipV="1">
            <a:off x="3460545" y="4626408"/>
            <a:ext cx="415839" cy="9608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4"/>
          <a:srcRect l="49690" b="60155"/>
          <a:stretch/>
        </p:blipFill>
        <p:spPr>
          <a:xfrm>
            <a:off x="2069803" y="1545857"/>
            <a:ext cx="1417983" cy="11230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4"/>
          <a:srcRect l="49313" t="59982" r="377" b="173"/>
          <a:stretch/>
        </p:blipFill>
        <p:spPr>
          <a:xfrm>
            <a:off x="2049421" y="3182776"/>
            <a:ext cx="1417983" cy="11230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4"/>
          <a:srcRect l="49313" t="59982" r="377" b="173"/>
          <a:stretch/>
        </p:blipFill>
        <p:spPr>
          <a:xfrm>
            <a:off x="2042562" y="5025755"/>
            <a:ext cx="1417983" cy="11230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9579" y="2002414"/>
            <a:ext cx="2937959" cy="3483746"/>
          </a:xfrm>
          <a:prstGeom prst="rect">
            <a:avLst/>
          </a:prstGeom>
        </p:spPr>
      </p:pic>
      <p:cxnSp>
        <p:nvCxnSpPr>
          <p:cNvPr id="54" name="Straight Arrow Connector 53"/>
          <p:cNvCxnSpPr>
            <a:stCxn id="8" idx="3"/>
          </p:cNvCxnSpPr>
          <p:nvPr/>
        </p:nvCxnSpPr>
        <p:spPr>
          <a:xfrm>
            <a:off x="5729578" y="3744288"/>
            <a:ext cx="63913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62197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>
          <a:xfrm>
            <a:off x="1603375" y="2051050"/>
            <a:ext cx="2954338" cy="1235075"/>
          </a:xfrm>
        </p:spPr>
        <p:txBody>
          <a:bodyPr/>
          <a:lstStyle/>
          <a:p>
            <a:pPr eaLnBrk="1" hangingPunct="1"/>
            <a:r>
              <a:rPr lang="en-US" altLang="en-US" sz="3600" dirty="0" smtClean="0">
                <a:latin typeface="Arial" charset="0"/>
                <a:ea typeface="ＭＳ Ｐゴシック" charset="-128"/>
              </a:rPr>
              <a:t>Questions?</a:t>
            </a:r>
            <a:endParaRPr lang="en-US" altLang="en-US" sz="3600" dirty="0">
              <a:latin typeface="Arial" charset="0"/>
              <a:ea typeface="ＭＳ Ｐゴシック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603375" y="3429000"/>
            <a:ext cx="2954338" cy="12446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PMML AND Gaussian Process Regression 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663" y="2181217"/>
            <a:ext cx="2697663" cy="1772085"/>
          </a:xfrm>
        </p:spPr>
      </p:pic>
    </p:spTree>
    <p:extLst>
      <p:ext uri="{BB962C8B-B14F-4D97-AF65-F5344CB8AC3E}">
        <p14:creationId xmlns:p14="http://schemas.microsoft.com/office/powerpoint/2010/main" val="163531516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49325" y="182562"/>
            <a:ext cx="7707313" cy="650875"/>
          </a:xfrm>
        </p:spPr>
        <p:txBody>
          <a:bodyPr rtlCol="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Data Normalization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933827" y="1211262"/>
            <a:ext cx="3787775" cy="5646737"/>
          </a:xfrm>
        </p:spPr>
        <p:txBody>
          <a:bodyPr>
            <a:normAutofit/>
          </a:bodyPr>
          <a:lstStyle/>
          <a:p>
            <a:pPr marL="0" indent="0"/>
            <a:r>
              <a:rPr lang="en-US" altLang="en-US" dirty="0" smtClean="0">
                <a:latin typeface="Arial" charset="0"/>
                <a:ea typeface="ＭＳ Ｐゴシック" charset="-128"/>
              </a:rPr>
              <a:t>Raw Data</a:t>
            </a:r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285744" indent="-285744">
              <a:buFont typeface="Arial" charset="0"/>
              <a:buChar char="•"/>
            </a:pPr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Signal does not have a zero mean</a:t>
            </a:r>
          </a:p>
          <a:p>
            <a:pPr marL="285750" indent="-285750">
              <a:buFont typeface="Wingdings" charset="2"/>
              <a:buChar char="§"/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Audio and vibration data on different scales</a:t>
            </a: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140272" y="1211262"/>
            <a:ext cx="3779838" cy="5646737"/>
          </a:xfrm>
        </p:spPr>
        <p:txBody>
          <a:bodyPr/>
          <a:lstStyle/>
          <a:p>
            <a:pPr marL="0" indent="0"/>
            <a:r>
              <a:rPr lang="en-US" altLang="en-US" dirty="0" smtClean="0">
                <a:latin typeface="Arial" charset="0"/>
                <a:ea typeface="ＭＳ Ｐゴシック" charset="-128"/>
              </a:rPr>
              <a:t>Normalized Data</a:t>
            </a:r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285744" indent="-285744">
              <a:buFont typeface="Arial" charset="0"/>
              <a:buChar char="•"/>
            </a:pPr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Centered about the x-axis</a:t>
            </a:r>
          </a:p>
          <a:p>
            <a:pPr marL="285750" indent="-285750">
              <a:buFont typeface="Wingdings" charset="2"/>
              <a:buChar char="§"/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Signal energy normalized to 1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" r="6531"/>
          <a:stretch/>
        </p:blipFill>
        <p:spPr>
          <a:xfrm>
            <a:off x="949325" y="1978183"/>
            <a:ext cx="3622675" cy="2919279"/>
          </a:xfrm>
          <a:prstGeom prst="rect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" r="6297"/>
          <a:stretch/>
        </p:blipFill>
        <p:spPr>
          <a:xfrm>
            <a:off x="5222928" y="1978182"/>
            <a:ext cx="3564611" cy="2919279"/>
          </a:xfrm>
          <a:prstGeom prst="rect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</p:pic>
      <p:cxnSp>
        <p:nvCxnSpPr>
          <p:cNvPr id="12" name="Straight Arrow Connector 11"/>
          <p:cNvCxnSpPr/>
          <p:nvPr/>
        </p:nvCxnSpPr>
        <p:spPr>
          <a:xfrm>
            <a:off x="4432680" y="3488005"/>
            <a:ext cx="70759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67137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578" y="1836479"/>
            <a:ext cx="3208233" cy="381561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29350" y="2272286"/>
            <a:ext cx="2228850" cy="297427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537813" y="3265813"/>
            <a:ext cx="1622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Operating </a:t>
            </a:r>
            <a:br>
              <a:rPr lang="en-US" smtClean="0">
                <a:latin typeface="Arial" charset="0"/>
                <a:ea typeface="Arial" charset="0"/>
                <a:cs typeface="Arial" charset="0"/>
              </a:rPr>
            </a:br>
            <a:r>
              <a:rPr lang="en-US" smtClean="0">
                <a:latin typeface="Arial" charset="0"/>
                <a:ea typeface="Arial" charset="0"/>
                <a:cs typeface="Arial" charset="0"/>
              </a:rPr>
              <a:t>Correctly?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29350" y="4784648"/>
            <a:ext cx="1135469" cy="461665"/>
          </a:xfrm>
          <a:prstGeom prst="rect">
            <a:avLst/>
          </a:prstGeom>
          <a:solidFill>
            <a:srgbClr val="63BE7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Yes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64820" y="4781725"/>
            <a:ext cx="1093380" cy="461665"/>
          </a:xfrm>
          <a:prstGeom prst="rect">
            <a:avLst/>
          </a:prstGeom>
          <a:solidFill>
            <a:srgbClr val="F8696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No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40510" y="2485400"/>
            <a:ext cx="1606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Machine 1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314990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1603375" y="2051050"/>
            <a:ext cx="2954338" cy="1235075"/>
          </a:xfrm>
        </p:spPr>
        <p:txBody>
          <a:bodyPr/>
          <a:lstStyle/>
          <a:p>
            <a:r>
              <a:rPr lang="en-US" altLang="en-US" dirty="0" smtClean="0">
                <a:latin typeface="Arial" charset="0"/>
                <a:ea typeface="ＭＳ Ｐゴシック" charset="-128"/>
              </a:rPr>
              <a:t>Data Exploration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603375" y="3429000"/>
            <a:ext cx="2954338" cy="12446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Machine Learning For Manufacturing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1" r="3037" b="1"/>
          <a:stretch/>
        </p:blipFill>
        <p:spPr>
          <a:xfrm>
            <a:off x="4665664" y="2395960"/>
            <a:ext cx="2005565" cy="1701478"/>
          </a:xfrm>
          <a:ln w="6350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7510603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pPr eaLnBrk="1" hangingPunct="1"/>
            <a:r>
              <a:rPr lang="en-US" altLang="en-US" dirty="0" smtClean="0">
                <a:latin typeface="Arial" charset="0"/>
                <a:ea typeface="ＭＳ Ｐゴシック" charset="-128"/>
              </a:rPr>
              <a:t>Enveloping vibration data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49" y="1898248"/>
            <a:ext cx="4043424" cy="30325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570" y="1898248"/>
            <a:ext cx="4043424" cy="303256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456253" y="3692325"/>
            <a:ext cx="4861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1"/>
          <p:cNvSpPr>
            <a:spLocks noGrp="1"/>
          </p:cNvSpPr>
          <p:nvPr>
            <p:ph sz="quarter" idx="10"/>
          </p:nvPr>
        </p:nvSpPr>
        <p:spPr>
          <a:xfrm>
            <a:off x="933827" y="1211262"/>
            <a:ext cx="7608289" cy="5646737"/>
          </a:xfrm>
        </p:spPr>
        <p:txBody>
          <a:bodyPr>
            <a:normAutofit/>
          </a:bodyPr>
          <a:lstStyle/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>
              <a:buFont typeface="Wingdings" charset="2"/>
              <a:buChar char="§"/>
            </a:pPr>
            <a:endParaRPr lang="en-US" dirty="0" smtClean="0"/>
          </a:p>
          <a:p>
            <a:pPr>
              <a:buFont typeface="Wingdings" charset="2"/>
              <a:buChar char="§"/>
            </a:pPr>
            <a:r>
              <a:rPr lang="en-US" dirty="0" smtClean="0"/>
              <a:t>Calculate </a:t>
            </a:r>
            <a:r>
              <a:rPr lang="en-US" dirty="0"/>
              <a:t>the RMS combination of vibration signals</a:t>
            </a:r>
          </a:p>
          <a:p>
            <a:pPr>
              <a:buFont typeface="Wingdings" charset="2"/>
              <a:buChar char="§"/>
            </a:pPr>
            <a:r>
              <a:rPr lang="en-US" dirty="0"/>
              <a:t>Fit a smooth envelope to the RMS combination</a:t>
            </a: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525370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pPr eaLnBrk="1" hangingPunct="1"/>
            <a:r>
              <a:rPr lang="en-US" altLang="en-US" dirty="0" smtClean="0">
                <a:latin typeface="Arial" charset="0"/>
                <a:ea typeface="ＭＳ Ｐゴシック" charset="-128"/>
              </a:rPr>
              <a:t>Cut Boundary Extraction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pic>
        <p:nvPicPr>
          <p:cNvPr id="5" name="Content Placeholder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2"/>
          <a:stretch/>
        </p:blipFill>
        <p:spPr>
          <a:xfrm>
            <a:off x="581565" y="1349163"/>
            <a:ext cx="8076660" cy="469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776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U_Preso_4x3_v6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U_Template_TopBar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BCED49D1-DCAD-4868-96E0-9E69B0BF73D3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SU_Preso_4x3_v7</Template>
  <TotalTime>4281</TotalTime>
  <Words>1656</Words>
  <Application>Microsoft Macintosh PowerPoint</Application>
  <PresentationFormat>On-screen Show (4:3)</PresentationFormat>
  <Paragraphs>690</Paragraphs>
  <Slides>60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Calibri</vt:lpstr>
      <vt:lpstr>Cambria Math</vt:lpstr>
      <vt:lpstr>ＭＳ Ｐゴシック</vt:lpstr>
      <vt:lpstr>Source Sans Pro</vt:lpstr>
      <vt:lpstr>Source Sans Pro Semibold</vt:lpstr>
      <vt:lpstr>Wingdings</vt:lpstr>
      <vt:lpstr>Arial</vt:lpstr>
      <vt:lpstr>SU_Preso_4x3_v6</vt:lpstr>
      <vt:lpstr>SU_Template_TopBar</vt:lpstr>
      <vt:lpstr>Machine Learning for Monitoring of Manufacturing Systems</vt:lpstr>
      <vt:lpstr>Contents </vt:lpstr>
      <vt:lpstr>Data Collection</vt:lpstr>
      <vt:lpstr>Data collection</vt:lpstr>
      <vt:lpstr>Raw Data</vt:lpstr>
      <vt:lpstr>Data Normalization</vt:lpstr>
      <vt:lpstr>Data Exploration</vt:lpstr>
      <vt:lpstr>Enveloping vibration data</vt:lpstr>
      <vt:lpstr>Cut Boundary Extraction</vt:lpstr>
      <vt:lpstr>Frequency Content of Each Cut</vt:lpstr>
      <vt:lpstr>Frequency Content of Each Cut</vt:lpstr>
      <vt:lpstr>Frequency Content of Each Cut</vt:lpstr>
      <vt:lpstr>Frequency Content  (Rotation Speed)</vt:lpstr>
      <vt:lpstr>Frequency Content  (Rotation Speed)</vt:lpstr>
      <vt:lpstr>Overview of Exploratory Data Analysis</vt:lpstr>
      <vt:lpstr>Using Unsupervised Machine Learning to Identify Milling Machine Behavior </vt:lpstr>
      <vt:lpstr>Extracting Vibration Features</vt:lpstr>
      <vt:lpstr>A Mathematical Interpretation of Energy</vt:lpstr>
      <vt:lpstr>Principal Component Analysis – Reducing Features</vt:lpstr>
      <vt:lpstr>Principal Components of Signal Energy</vt:lpstr>
      <vt:lpstr>Gaussian Mixture Model Classification</vt:lpstr>
      <vt:lpstr>Gaussian Mixture Model - Mathematical Background</vt:lpstr>
      <vt:lpstr>Gaussian Mixture Model – Untrained Cut Classification</vt:lpstr>
      <vt:lpstr>Gaussian Mixture Model – Untrained Cut Classification</vt:lpstr>
      <vt:lpstr>Conventional and Climb Milling</vt:lpstr>
      <vt:lpstr>Overview of Unsupervised Learning</vt:lpstr>
      <vt:lpstr>Developing a SVM Classifier for Material Type</vt:lpstr>
      <vt:lpstr>Predicting Material Type</vt:lpstr>
      <vt:lpstr>Predicting Material Type – Test Conditions</vt:lpstr>
      <vt:lpstr>Predicting Material Type – Vibration Energy</vt:lpstr>
      <vt:lpstr>Predicting Material Type - Support Vector Machine</vt:lpstr>
      <vt:lpstr>Predicting Material Type -  Multiclass Support Vector Machine</vt:lpstr>
      <vt:lpstr>Predicting Material Type – SVM Results</vt:lpstr>
      <vt:lpstr>Predicting Material Type – Test Conditions</vt:lpstr>
      <vt:lpstr>Predicting Material Type – More Features</vt:lpstr>
      <vt:lpstr>Predicting Material Type – More Features</vt:lpstr>
      <vt:lpstr>Predicting Material Type – More Features</vt:lpstr>
      <vt:lpstr>Predicting Material Type – More Features</vt:lpstr>
      <vt:lpstr>Predicting Material Type – More Features</vt:lpstr>
      <vt:lpstr>Predicting Material Type – Energy Bands</vt:lpstr>
      <vt:lpstr>Predicting Material Type – Conclusion</vt:lpstr>
      <vt:lpstr>Developing a Gaussian Process Regression Model For Tool Wear Prediction</vt:lpstr>
      <vt:lpstr>Predicting Tool Wear – Background</vt:lpstr>
      <vt:lpstr>Predicting Tool Wear – Test Conditions</vt:lpstr>
      <vt:lpstr>Predicting Tool Wear – What is Wear?</vt:lpstr>
      <vt:lpstr>Gaussian Process Regression Model</vt:lpstr>
      <vt:lpstr>Gaussian Process Regression Model</vt:lpstr>
      <vt:lpstr>Predicting Tool Wear – Gaussian Process Model</vt:lpstr>
      <vt:lpstr>Predicting Tool Wear – Features</vt:lpstr>
      <vt:lpstr>Predicting Tool Wear – Results</vt:lpstr>
      <vt:lpstr>Predicting Tool Wear – Summarizing results</vt:lpstr>
      <vt:lpstr>Predicting Tool Wear – Human Labeled Wear</vt:lpstr>
      <vt:lpstr>Predicting Tool Wear – GP Labeled Wear</vt:lpstr>
      <vt:lpstr>Predicting Tool Wear - Summary</vt:lpstr>
      <vt:lpstr>Looking to the Future</vt:lpstr>
      <vt:lpstr>Detecting Sudden Changes to Manufacturing Process</vt:lpstr>
      <vt:lpstr>Detecting Sudden Changes to Manufacturing Process</vt:lpstr>
      <vt:lpstr>Intelligent Sensor Networks</vt:lpstr>
      <vt:lpstr>Questions?</vt:lpstr>
      <vt:lpstr>PowerPoint Presentation</vt:lpstr>
    </vt:vector>
  </TitlesOfParts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for Monitoring of Manufacturing Systems</dc:title>
  <dc:creator>Max Ferguson</dc:creator>
  <dc:description>2012 PowerPoint template redesign</dc:description>
  <cp:lastModifiedBy>Max Ferguson</cp:lastModifiedBy>
  <cp:revision>75</cp:revision>
  <dcterms:created xsi:type="dcterms:W3CDTF">2016-04-22T01:02:21Z</dcterms:created>
  <dcterms:modified xsi:type="dcterms:W3CDTF">2016-04-26T01:34:05Z</dcterms:modified>
</cp:coreProperties>
</file>